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  <p:sldMasterId id="2147483716" r:id="rId2"/>
  </p:sldMasterIdLst>
  <p:notesMasterIdLst>
    <p:notesMasterId r:id="rId15"/>
  </p:notesMasterIdLst>
  <p:handoutMasterIdLst>
    <p:handoutMasterId r:id="rId16"/>
  </p:handoutMasterIdLst>
  <p:sldIdLst>
    <p:sldId id="256" r:id="rId3"/>
    <p:sldId id="300" r:id="rId4"/>
    <p:sldId id="339" r:id="rId5"/>
    <p:sldId id="340" r:id="rId6"/>
    <p:sldId id="303" r:id="rId7"/>
    <p:sldId id="322" r:id="rId8"/>
    <p:sldId id="280" r:id="rId9"/>
    <p:sldId id="281" r:id="rId10"/>
    <p:sldId id="341" r:id="rId11"/>
    <p:sldId id="342" r:id="rId12"/>
    <p:sldId id="329" r:id="rId13"/>
    <p:sldId id="296" r:id="rId1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8E5F8"/>
    <a:srgbClr val="CEDEF6"/>
    <a:srgbClr val="DC1427"/>
    <a:srgbClr val="FFE5E7"/>
    <a:srgbClr val="C80013"/>
    <a:srgbClr val="FFAFB7"/>
    <a:srgbClr val="FF374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3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529" y="1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/>
          <a:lstStyle>
            <a:lvl1pPr algn="r">
              <a:defRPr sz="1300"/>
            </a:lvl1pPr>
          </a:lstStyle>
          <a:p>
            <a:fld id="{ECF46980-1168-42E4-9925-010EC30DF7F2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2135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529" y="9722135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 anchor="b"/>
          <a:lstStyle>
            <a:lvl1pPr algn="r">
              <a:defRPr sz="1300"/>
            </a:lvl1pPr>
          </a:lstStyle>
          <a:p>
            <a:fld id="{81A2E5BA-7676-4FAD-BF0F-B20BD7515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42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7"/>
          </a:xfrm>
          <a:prstGeom prst="rect">
            <a:avLst/>
          </a:prstGeom>
        </p:spPr>
        <p:txBody>
          <a:bodyPr vert="horz" lIns="99017" tIns="49508" rIns="99017" bIns="495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7"/>
          </a:xfrm>
          <a:prstGeom prst="rect">
            <a:avLst/>
          </a:prstGeom>
        </p:spPr>
        <p:txBody>
          <a:bodyPr vert="horz" lIns="99017" tIns="49508" rIns="99017" bIns="49508" rtlCol="0"/>
          <a:lstStyle>
            <a:lvl1pPr algn="r">
              <a:defRPr sz="1300"/>
            </a:lvl1pPr>
          </a:lstStyle>
          <a:p>
            <a:fld id="{0DA08BA0-1A7C-4270-86B6-1E9282C1D483}" type="datetimeFigureOut">
              <a:rPr lang="fr-FR" smtClean="0"/>
              <a:t>05/04/2018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7" tIns="49508" rIns="99017" bIns="495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17" tIns="49508" rIns="99017" bIns="495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11"/>
            <a:ext cx="3076363" cy="513506"/>
          </a:xfrm>
          <a:prstGeom prst="rect">
            <a:avLst/>
          </a:prstGeom>
        </p:spPr>
        <p:txBody>
          <a:bodyPr vert="horz" lIns="99017" tIns="49508" rIns="99017" bIns="495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1"/>
            <a:ext cx="3076363" cy="513506"/>
          </a:xfrm>
          <a:prstGeom prst="rect">
            <a:avLst/>
          </a:prstGeom>
        </p:spPr>
        <p:txBody>
          <a:bodyPr vert="horz" lIns="99017" tIns="49508" rIns="99017" bIns="49508" rtlCol="0" anchor="b"/>
          <a:lstStyle>
            <a:lvl1pPr algn="r">
              <a:defRPr sz="1300"/>
            </a:lvl1pPr>
          </a:lstStyle>
          <a:p>
            <a:fld id="{612B0E0A-9840-48BE-9819-89810CFDE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8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47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98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50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1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26256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24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919245"/>
            <a:ext cx="3886200" cy="525771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919245"/>
            <a:ext cx="3886200" cy="525771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69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12/10/2017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1F8F-5FD6-400D-B882-D5C9B3ADD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0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54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79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44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44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52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80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22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59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89925"/>
            <a:ext cx="9144000" cy="368077"/>
          </a:xfrm>
          <a:prstGeom prst="rect">
            <a:avLst/>
          </a:prstGeom>
          <a:solidFill>
            <a:srgbClr val="D8E5F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459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477"/>
            <a:ext cx="7886700" cy="729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39761"/>
            <a:ext cx="7886700" cy="513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7"/>
            <a:ext cx="1889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15" y="6543171"/>
            <a:ext cx="573868" cy="29453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43" y="6511639"/>
            <a:ext cx="840201" cy="3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92" r:id="rId13"/>
    <p:sldLayoutId id="2147483694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12/10/2017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1F8F-5FD6-400D-B882-D5C9B3ADD22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489925"/>
            <a:ext cx="9144000" cy="368077"/>
          </a:xfrm>
          <a:prstGeom prst="rect">
            <a:avLst/>
          </a:prstGeom>
          <a:solidFill>
            <a:srgbClr val="D8E5F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459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6605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video" Target="../media/media1.avi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3.png"/><Relationship Id="rId2" Type="http://schemas.microsoft.com/office/2007/relationships/media" Target="../media/media1.avi"/><Relationship Id="rId1" Type="http://schemas.openxmlformats.org/officeDocument/2006/relationships/tags" Target="../tags/tag15.xml"/><Relationship Id="rId6" Type="http://schemas.openxmlformats.org/officeDocument/2006/relationships/tags" Target="../tags/tag18.xml"/><Relationship Id="rId11" Type="http://schemas.openxmlformats.org/officeDocument/2006/relationships/image" Target="../media/image26.png"/><Relationship Id="rId5" Type="http://schemas.openxmlformats.org/officeDocument/2006/relationships/tags" Target="../tags/tag17.xml"/><Relationship Id="rId10" Type="http://schemas.openxmlformats.org/officeDocument/2006/relationships/image" Target="../media/image52.png"/><Relationship Id="rId4" Type="http://schemas.openxmlformats.org/officeDocument/2006/relationships/tags" Target="../tags/tag16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jpg"/><Relationship Id="rId21" Type="http://schemas.openxmlformats.org/officeDocument/2006/relationships/image" Target="../media/image22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image" Target="../media/image3.jpg"/><Relationship Id="rId12" Type="http://schemas.openxmlformats.org/officeDocument/2006/relationships/image" Target="../media/image25.png"/><Relationship Id="rId2" Type="http://schemas.openxmlformats.org/officeDocument/2006/relationships/tags" Target="../tags/tag2.xml"/><Relationship Id="rId16" Type="http://schemas.openxmlformats.org/officeDocument/2006/relationships/image" Target="../media/image2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jpg"/><Relationship Id="rId5" Type="http://schemas.openxmlformats.org/officeDocument/2006/relationships/tags" Target="../tags/tag5.xml"/><Relationship Id="rId15" Type="http://schemas.openxmlformats.org/officeDocument/2006/relationships/image" Target="../media/image28.png"/><Relationship Id="rId10" Type="http://schemas.openxmlformats.org/officeDocument/2006/relationships/image" Target="../media/image6.jpg"/><Relationship Id="rId4" Type="http://schemas.openxmlformats.org/officeDocument/2006/relationships/tags" Target="../tags/tag4.xml"/><Relationship Id="rId9" Type="http://schemas.openxmlformats.org/officeDocument/2006/relationships/image" Target="../media/image5.jp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6.jpg"/><Relationship Id="rId18" Type="http://schemas.openxmlformats.org/officeDocument/2006/relationships/image" Target="../media/image32.png"/><Relationship Id="rId3" Type="http://schemas.openxmlformats.org/officeDocument/2006/relationships/tags" Target="../tags/tag8.xml"/><Relationship Id="rId21" Type="http://schemas.openxmlformats.org/officeDocument/2006/relationships/image" Target="../media/image35.png"/><Relationship Id="rId7" Type="http://schemas.openxmlformats.org/officeDocument/2006/relationships/tags" Target="../tags/tag12.xml"/><Relationship Id="rId12" Type="http://schemas.openxmlformats.org/officeDocument/2006/relationships/image" Target="../media/image5.jpg"/><Relationship Id="rId17" Type="http://schemas.openxmlformats.org/officeDocument/2006/relationships/image" Target="../media/image31.png"/><Relationship Id="rId2" Type="http://schemas.openxmlformats.org/officeDocument/2006/relationships/tags" Target="../tags/tag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.jpg"/><Relationship Id="rId5" Type="http://schemas.openxmlformats.org/officeDocument/2006/relationships/tags" Target="../tags/tag10.xml"/><Relationship Id="rId15" Type="http://schemas.openxmlformats.org/officeDocument/2006/relationships/image" Target="../media/image25.png"/><Relationship Id="rId10" Type="http://schemas.openxmlformats.org/officeDocument/2006/relationships/image" Target="../media/image3.jpg"/><Relationship Id="rId19" Type="http://schemas.openxmlformats.org/officeDocument/2006/relationships/image" Target="../media/image33.pn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jpg"/><Relationship Id="rId2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3777" y="1012947"/>
            <a:ext cx="7516446" cy="1855299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1"/>
                </a:solidFill>
              </a:rPr>
              <a:t>Online sketches </a:t>
            </a:r>
            <a:r>
              <a:rPr lang="fr-FR" sz="4800" dirty="0" err="1" smtClean="0">
                <a:solidFill>
                  <a:schemeClr val="tx1"/>
                </a:solidFill>
              </a:rPr>
              <a:t>with</a:t>
            </a:r>
            <a:r>
              <a:rPr lang="fr-FR" sz="4800" dirty="0" smtClean="0">
                <a:solidFill>
                  <a:schemeClr val="tx1"/>
                </a:solidFill>
              </a:rPr>
              <a:t> </a:t>
            </a:r>
            <a:r>
              <a:rPr lang="fr-FR" sz="4800" dirty="0" err="1" smtClean="0">
                <a:solidFill>
                  <a:schemeClr val="tx1"/>
                </a:solidFill>
              </a:rPr>
              <a:t>random</a:t>
            </a:r>
            <a:r>
              <a:rPr lang="fr-FR" sz="4800" dirty="0" smtClean="0">
                <a:solidFill>
                  <a:schemeClr val="tx1"/>
                </a:solidFill>
              </a:rPr>
              <a:t> </a:t>
            </a:r>
            <a:r>
              <a:rPr lang="fr-FR" sz="4800" dirty="0" err="1" smtClean="0">
                <a:solidFill>
                  <a:schemeClr val="tx1"/>
                </a:solidFill>
              </a:rPr>
              <a:t>features</a:t>
            </a:r>
            <a:endParaRPr lang="fr-FR" sz="48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225339"/>
            <a:ext cx="6858000" cy="2857092"/>
          </a:xfrm>
        </p:spPr>
        <p:txBody>
          <a:bodyPr>
            <a:normAutofit fontScale="85000" lnSpcReduction="20000"/>
          </a:bodyPr>
          <a:lstStyle/>
          <a:p>
            <a:r>
              <a:rPr lang="fr-FR" sz="3200" b="1" dirty="0" smtClean="0"/>
              <a:t>Nicolas Keriven</a:t>
            </a:r>
          </a:p>
          <a:p>
            <a:endParaRPr lang="fr-FR" sz="3200" b="1" dirty="0" smtClean="0"/>
          </a:p>
          <a:p>
            <a:r>
              <a:rPr lang="fr-FR" sz="2300" dirty="0" smtClean="0"/>
              <a:t>Ecole Normale Supérieure (Paris)</a:t>
            </a:r>
          </a:p>
          <a:p>
            <a:r>
              <a:rPr lang="fr-FR" sz="2300" dirty="0" smtClean="0"/>
              <a:t>CFM-ENS chair in Data Science, « Laplace » post-doc</a:t>
            </a:r>
          </a:p>
          <a:p>
            <a:endParaRPr lang="fr-FR" sz="2300" dirty="0"/>
          </a:p>
          <a:p>
            <a:r>
              <a:rPr lang="fr-FR" sz="2100" i="1" dirty="0" smtClean="0"/>
              <a:t>(PhD </a:t>
            </a:r>
            <a:r>
              <a:rPr lang="fr-FR" sz="2100" i="1" dirty="0" err="1" smtClean="0"/>
              <a:t>with</a:t>
            </a:r>
            <a:r>
              <a:rPr lang="fr-FR" sz="2100" i="1" dirty="0" smtClean="0"/>
              <a:t> Rémi </a:t>
            </a:r>
            <a:r>
              <a:rPr lang="fr-FR" sz="2100" i="1" dirty="0" err="1" smtClean="0"/>
              <a:t>Gribonval</a:t>
            </a:r>
            <a:r>
              <a:rPr lang="fr-FR" sz="2100" i="1" dirty="0" smtClean="0"/>
              <a:t> at </a:t>
            </a:r>
            <a:r>
              <a:rPr lang="fr-FR" sz="2100" i="1" dirty="0" err="1" smtClean="0"/>
              <a:t>Inria</a:t>
            </a:r>
            <a:r>
              <a:rPr lang="fr-FR" sz="2100" i="1" dirty="0" smtClean="0"/>
              <a:t> Rennes)</a:t>
            </a:r>
          </a:p>
          <a:p>
            <a:endParaRPr lang="fr-FR" sz="2300" dirty="0"/>
          </a:p>
          <a:p>
            <a:r>
              <a:rPr lang="fr-FR" sz="2300" dirty="0" smtClean="0"/>
              <a:t>Paris Science and Data, Apr. </a:t>
            </a:r>
            <a:r>
              <a:rPr lang="fr-FR" sz="2300" dirty="0" smtClean="0"/>
              <a:t>5th </a:t>
            </a:r>
            <a:r>
              <a:rPr lang="fr-FR" sz="2300" dirty="0" smtClean="0"/>
              <a:t>2018</a:t>
            </a:r>
            <a:endParaRPr lang="fr-FR" sz="26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9" y="5536835"/>
            <a:ext cx="1342118" cy="6888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48" y="5436842"/>
            <a:ext cx="2133169" cy="8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Application 2: Online change point </a:t>
            </a:r>
            <a:r>
              <a:rPr lang="fr-FR" sz="2800" dirty="0" err="1" smtClean="0"/>
              <a:t>detection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12/10/2017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8339" y="4104808"/>
            <a:ext cx="4677991" cy="1940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/>
              <a:t>Theorem</a:t>
            </a:r>
            <a:r>
              <a:rPr lang="fr-FR" b="1" dirty="0" smtClean="0"/>
              <a:t> </a:t>
            </a:r>
            <a:r>
              <a:rPr lang="fr-FR" dirty="0" smtClean="0"/>
              <a:t>[Keriven2018]</a:t>
            </a:r>
          </a:p>
          <a:p>
            <a:endParaRPr lang="fr-FR" dirty="0"/>
          </a:p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sufficiently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probability</a:t>
            </a:r>
            <a:r>
              <a:rPr lang="fr-FR" dirty="0" smtClean="0"/>
              <a:t>, the online change point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r>
              <a:rPr lang="fr-FR" dirty="0" smtClean="0"/>
              <a:t> </a:t>
            </a:r>
            <a:r>
              <a:rPr lang="fr-FR" dirty="0" err="1" smtClean="0"/>
              <a:t>detects</a:t>
            </a:r>
            <a:r>
              <a:rPr lang="fr-FR" dirty="0" smtClean="0"/>
              <a:t> </a:t>
            </a:r>
            <a:r>
              <a:rPr lang="fr-FR" b="1" i="1" dirty="0" err="1" smtClean="0"/>
              <a:t>any</a:t>
            </a:r>
            <a:r>
              <a:rPr lang="fr-FR" b="1" i="1" dirty="0" smtClean="0"/>
              <a:t> </a:t>
            </a:r>
            <a:r>
              <a:rPr lang="fr-FR" b="1" i="1" dirty="0" err="1" smtClean="0"/>
              <a:t>significant</a:t>
            </a:r>
            <a:r>
              <a:rPr lang="fr-FR" b="1" i="1" dirty="0" smtClean="0"/>
              <a:t> change </a:t>
            </a:r>
            <a:r>
              <a:rPr lang="fr-FR" dirty="0" smtClean="0"/>
              <a:t>in the distribution of </a:t>
            </a:r>
            <a:r>
              <a:rPr lang="fr-FR" dirty="0" err="1" smtClean="0"/>
              <a:t>samples</a:t>
            </a:r>
            <a:r>
              <a:rPr lang="fr-FR" dirty="0" smtClean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94" y="1204683"/>
            <a:ext cx="2913560" cy="16638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91849" y="5556856"/>
            <a:ext cx="351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Toy </a:t>
            </a:r>
            <a:r>
              <a:rPr lang="fr-FR" sz="1400" i="1" dirty="0" err="1" smtClean="0"/>
              <a:t>example</a:t>
            </a:r>
            <a:r>
              <a:rPr lang="fr-FR" sz="1400" i="1" dirty="0" smtClean="0"/>
              <a:t>: On a </a:t>
            </a:r>
            <a:r>
              <a:rPr lang="fr-FR" sz="1400" i="1" dirty="0" err="1" smtClean="0"/>
              <a:t>small</a:t>
            </a:r>
            <a:r>
              <a:rPr lang="fr-FR" sz="1400" i="1" dirty="0" smtClean="0"/>
              <a:t> laptop, no </a:t>
            </a:r>
            <a:r>
              <a:rPr lang="fr-FR" sz="1400" i="1" dirty="0" err="1" smtClean="0"/>
              <a:t>parallel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computing</a:t>
            </a:r>
            <a:r>
              <a:rPr lang="fr-FR" sz="1400" i="1" dirty="0" smtClean="0"/>
              <a:t>, memory </a:t>
            </a:r>
            <a:r>
              <a:rPr lang="fr-FR" sz="1400" i="1" dirty="0" err="1" smtClean="0"/>
              <a:t>footprint</a:t>
            </a:r>
            <a:r>
              <a:rPr lang="fr-FR" sz="1400" i="1" dirty="0" smtClean="0"/>
              <a:t> &lt; 5kb…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23728" y="1440369"/>
            <a:ext cx="4652602" cy="919401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400" dirty="0" smtClean="0"/>
              <a:t>                                : </a:t>
            </a:r>
            <a:r>
              <a:rPr lang="fr-FR" sz="2400" dirty="0" err="1" smtClean="0"/>
              <a:t>detect</a:t>
            </a:r>
            <a:r>
              <a:rPr lang="fr-FR" sz="2400" dirty="0" smtClean="0"/>
              <a:t> variations in the </a:t>
            </a:r>
            <a:r>
              <a:rPr lang="fr-FR" sz="2400" i="1" dirty="0" err="1" smtClean="0"/>
              <a:t>mean</a:t>
            </a:r>
            <a:r>
              <a:rPr lang="fr-FR" sz="2400" dirty="0" smtClean="0"/>
              <a:t> of</a:t>
            </a:r>
            <a:endParaRPr lang="fr-FR" sz="240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99" y="1951243"/>
            <a:ext cx="310382" cy="255068"/>
          </a:xfrm>
          <a:prstGeom prst="rect">
            <a:avLst/>
          </a:prstGeom>
        </p:spPr>
      </p:pic>
      <p:pic>
        <p:nvPicPr>
          <p:cNvPr id="17" name="output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17929" y="2973288"/>
            <a:ext cx="3128212" cy="234615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0" y="1593094"/>
            <a:ext cx="2179555" cy="28932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21915" y="2564010"/>
            <a:ext cx="4654415" cy="132802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400" dirty="0" smtClean="0"/>
              <a:t>                                       : </a:t>
            </a:r>
            <a:r>
              <a:rPr lang="fr-FR" sz="2400" dirty="0" err="1" smtClean="0"/>
              <a:t>detect</a:t>
            </a:r>
            <a:r>
              <a:rPr lang="fr-FR" sz="2400" dirty="0" smtClean="0"/>
              <a:t> variations in the </a:t>
            </a:r>
            <a:r>
              <a:rPr lang="fr-FR" sz="2400" i="1" dirty="0" err="1" smtClean="0"/>
              <a:t>mean</a:t>
            </a:r>
            <a:r>
              <a:rPr lang="fr-FR" sz="2400" dirty="0" smtClean="0"/>
              <a:t> of</a:t>
            </a:r>
          </a:p>
          <a:p>
            <a:r>
              <a:rPr lang="fr-FR" sz="2400" dirty="0" smtClean="0"/>
              <a:t>= </a:t>
            </a:r>
            <a:r>
              <a:rPr lang="fr-FR" sz="2400" i="1" dirty="0" err="1" smtClean="0"/>
              <a:t>any</a:t>
            </a:r>
            <a:r>
              <a:rPr lang="fr-FR" sz="2400" dirty="0" smtClean="0"/>
              <a:t> change in distribution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71" y="3096744"/>
            <a:ext cx="698477" cy="3105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8" y="2716735"/>
            <a:ext cx="2685822" cy="3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8" grpId="0" animBg="1"/>
      <p:bldP spid="7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33131" y="3535334"/>
            <a:ext cx="8560990" cy="26776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Online sketches: </a:t>
            </a:r>
          </a:p>
          <a:p>
            <a:endParaRPr lang="fr-F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Handle</a:t>
            </a:r>
            <a:r>
              <a:rPr lang="fr-FR" sz="2400" dirty="0" smtClean="0"/>
              <a:t> </a:t>
            </a:r>
            <a:r>
              <a:rPr lang="fr-FR" sz="2400" dirty="0" err="1" smtClean="0"/>
              <a:t>streams</a:t>
            </a:r>
            <a:r>
              <a:rPr lang="fr-FR" sz="2400" dirty="0" smtClean="0"/>
              <a:t> of data, </a:t>
            </a:r>
            <a:r>
              <a:rPr lang="fr-FR" sz="2400" dirty="0" err="1" smtClean="0"/>
              <a:t>preserves</a:t>
            </a:r>
            <a:r>
              <a:rPr lang="fr-FR" sz="2400" dirty="0" smtClean="0"/>
              <a:t> data </a:t>
            </a:r>
            <a:r>
              <a:rPr lang="fr-FR" sz="2400" dirty="0" err="1" smtClean="0"/>
              <a:t>privacy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i="1" dirty="0" err="1" smtClean="0"/>
              <a:t>random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features</a:t>
            </a:r>
            <a:r>
              <a:rPr lang="fr-FR" sz="24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Capture </a:t>
            </a:r>
            <a:r>
              <a:rPr lang="fr-FR" sz="2000" b="1" dirty="0" smtClean="0"/>
              <a:t>all information </a:t>
            </a:r>
            <a:r>
              <a:rPr lang="fr-FR" sz="2000" dirty="0" smtClean="0"/>
              <a:t>about </a:t>
            </a:r>
            <a:r>
              <a:rPr lang="fr-FR" sz="2000" b="1" i="1" dirty="0" err="1" smtClean="0"/>
              <a:t>underlying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probability</a:t>
            </a:r>
            <a:r>
              <a:rPr lang="fr-FR" sz="2000" b="1" i="1" dirty="0" smtClean="0"/>
              <a:t> distribution</a:t>
            </a:r>
            <a:r>
              <a:rPr lang="fr-FR" sz="2000" dirty="0" smtClean="0"/>
              <a:t> of data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Can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computed</a:t>
            </a:r>
            <a:r>
              <a:rPr lang="fr-FR" sz="2000" dirty="0" smtClean="0"/>
              <a:t> </a:t>
            </a:r>
            <a:r>
              <a:rPr lang="fr-FR" sz="2000" b="1" i="1" dirty="0" err="1" smtClean="0"/>
              <a:t>extremely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efficiently</a:t>
            </a:r>
            <a:endParaRPr lang="fr-FR" sz="2000" b="1" i="1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396559" y="1045718"/>
            <a:ext cx="2386000" cy="994097"/>
            <a:chOff x="222294" y="5238179"/>
            <a:chExt cx="2887060" cy="1202858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222294" y="5238179"/>
              <a:ext cx="2887060" cy="1202858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90631" y="5243859"/>
              <a:ext cx="25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Data</a:t>
              </a:r>
              <a:r>
                <a:rPr lang="fr-FR" sz="2000" b="1" i="1" dirty="0" smtClean="0">
                  <a:solidFill>
                    <a:srgbClr val="C00000"/>
                  </a:solidFill>
                </a:rPr>
                <a:t> Stream</a:t>
              </a:r>
              <a:endParaRPr lang="fr-FR" sz="2000" b="1" dirty="0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18" y="5739653"/>
              <a:ext cx="612000" cy="61200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693" y="5741410"/>
              <a:ext cx="612000" cy="61200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619" y="5739653"/>
              <a:ext cx="612000" cy="6120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09" y="5739369"/>
              <a:ext cx="612000" cy="612000"/>
            </a:xfrm>
            <a:prstGeom prst="rect">
              <a:avLst/>
            </a:prstGeom>
          </p:spPr>
        </p:pic>
        <p:cxnSp>
          <p:nvCxnSpPr>
            <p:cNvPr id="26" name="Connecteur droit avec flèche 25"/>
            <p:cNvCxnSpPr/>
            <p:nvPr/>
          </p:nvCxnSpPr>
          <p:spPr>
            <a:xfrm flipH="1">
              <a:off x="422922" y="5641417"/>
              <a:ext cx="24580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02" y="5740776"/>
              <a:ext cx="612000" cy="612000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2438922" y="582013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80136" y="58211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396559" y="2232999"/>
            <a:ext cx="2556978" cy="994097"/>
            <a:chOff x="5324768" y="1165075"/>
            <a:chExt cx="3093944" cy="1202858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5324768" y="1165075"/>
              <a:ext cx="3093944" cy="1202858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034" y="1568313"/>
              <a:ext cx="2869412" cy="457122"/>
            </a:xfrm>
            <a:prstGeom prst="rect">
              <a:avLst/>
            </a:prstGeom>
          </p:spPr>
        </p:pic>
      </p:grpSp>
      <p:sp>
        <p:nvSpPr>
          <p:cNvPr id="30" name="ZoneTexte 29"/>
          <p:cNvSpPr txBox="1"/>
          <p:nvPr/>
        </p:nvSpPr>
        <p:spPr>
          <a:xfrm>
            <a:off x="272171" y="1100214"/>
            <a:ext cx="3931919" cy="160043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 smtClean="0"/>
              <a:t>« D’ici </a:t>
            </a:r>
            <a:r>
              <a:rPr lang="fr-FR" i="1" dirty="0"/>
              <a:t>2040, les besoins en espace de stockage </a:t>
            </a:r>
            <a:r>
              <a:rPr lang="fr-FR" i="1" dirty="0" smtClean="0"/>
              <a:t>mondial […] risquent </a:t>
            </a:r>
            <a:r>
              <a:rPr lang="fr-FR" i="1" dirty="0"/>
              <a:t>d’excéder la production disponible globale de </a:t>
            </a:r>
            <a:r>
              <a:rPr lang="fr-FR" i="1" dirty="0" smtClean="0"/>
              <a:t>silicium » </a:t>
            </a:r>
          </a:p>
          <a:p>
            <a:pPr algn="r"/>
            <a:r>
              <a:rPr lang="fr-FR" sz="1600" i="1" dirty="0"/>
              <a:t>	</a:t>
            </a:r>
            <a:r>
              <a:rPr lang="fr-FR" sz="1600" dirty="0" smtClean="0"/>
              <a:t>Rapport Villani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2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583" y="4235982"/>
            <a:ext cx="1919675" cy="19196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0945" y="1205345"/>
            <a:ext cx="87192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Keriven, Bourrier, </a:t>
            </a:r>
            <a:r>
              <a:rPr lang="fr-FR" dirty="0" err="1" smtClean="0"/>
              <a:t>Gribonval</a:t>
            </a:r>
            <a:r>
              <a:rPr lang="fr-FR" dirty="0" smtClean="0"/>
              <a:t>, Pérez. </a:t>
            </a:r>
            <a:r>
              <a:rPr lang="fr-FR" b="1" dirty="0" err="1" smtClean="0"/>
              <a:t>Sketching</a:t>
            </a:r>
            <a:r>
              <a:rPr lang="fr-FR" b="1" dirty="0" smtClean="0"/>
              <a:t> for Large-</a:t>
            </a:r>
            <a:r>
              <a:rPr lang="fr-FR" b="1" dirty="0" err="1" smtClean="0"/>
              <a:t>Scale</a:t>
            </a:r>
            <a:r>
              <a:rPr lang="fr-FR" b="1" dirty="0" smtClean="0"/>
              <a:t> Learning of Mixture </a:t>
            </a:r>
            <a:r>
              <a:rPr lang="fr-FR" b="1" dirty="0" err="1" smtClean="0"/>
              <a:t>Models</a:t>
            </a:r>
            <a:r>
              <a:rPr lang="fr-FR" dirty="0" smtClean="0"/>
              <a:t> </a:t>
            </a:r>
            <a:r>
              <a:rPr lang="fr-FR" i="1" dirty="0" smtClean="0"/>
              <a:t>Information &amp; </a:t>
            </a:r>
            <a:r>
              <a:rPr lang="fr-FR" i="1" dirty="0" err="1" smtClean="0"/>
              <a:t>Inference</a:t>
            </a:r>
            <a:r>
              <a:rPr lang="fr-FR" i="1" dirty="0" smtClean="0"/>
              <a:t>: a Journal of the IMA, </a:t>
            </a:r>
            <a:r>
              <a:rPr lang="fr-FR" dirty="0" smtClean="0"/>
              <a:t>2017. </a:t>
            </a:r>
            <a:r>
              <a:rPr lang="fr-FR" dirty="0"/>
              <a:t>&lt;</a:t>
            </a:r>
            <a:r>
              <a:rPr lang="fr-FR" dirty="0" smtClean="0"/>
              <a:t>arXiv:1606.02838&gt;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Keriven, Tremblay, </a:t>
            </a:r>
            <a:r>
              <a:rPr lang="fr-FR" dirty="0" err="1" smtClean="0"/>
              <a:t>Traonmilin</a:t>
            </a:r>
            <a:r>
              <a:rPr lang="fr-FR" dirty="0" smtClean="0"/>
              <a:t>, </a:t>
            </a:r>
            <a:r>
              <a:rPr lang="fr-FR" dirty="0" err="1" smtClean="0"/>
              <a:t>Gribonval</a:t>
            </a:r>
            <a:r>
              <a:rPr lang="fr-FR" dirty="0" smtClean="0"/>
              <a:t>. </a:t>
            </a:r>
            <a:r>
              <a:rPr lang="fr-FR" b="1" dirty="0" smtClean="0"/>
              <a:t>Compressive k-</a:t>
            </a:r>
            <a:r>
              <a:rPr lang="fr-FR" b="1" dirty="0" err="1" smtClean="0"/>
              <a:t>means</a:t>
            </a:r>
            <a:r>
              <a:rPr lang="fr-FR" dirty="0" smtClean="0"/>
              <a:t> </a:t>
            </a:r>
            <a:r>
              <a:rPr lang="fr-FR" i="1" dirty="0" smtClean="0"/>
              <a:t>ICASSP, </a:t>
            </a:r>
            <a:r>
              <a:rPr lang="fr-FR" dirty="0" smtClean="0"/>
              <a:t>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Gribonval</a:t>
            </a:r>
            <a:r>
              <a:rPr lang="fr-FR" dirty="0" smtClean="0"/>
              <a:t>, Blanchard, Keriven, </a:t>
            </a:r>
            <a:r>
              <a:rPr lang="fr-FR" dirty="0" err="1" smtClean="0"/>
              <a:t>Traonmilin</a:t>
            </a:r>
            <a:r>
              <a:rPr lang="fr-FR" dirty="0" smtClean="0"/>
              <a:t>. </a:t>
            </a:r>
            <a:r>
              <a:rPr lang="en-US" b="1" dirty="0"/>
              <a:t>Compressive Statistical Learning with Random Feature </a:t>
            </a:r>
            <a:r>
              <a:rPr lang="en-US" b="1" dirty="0" smtClean="0"/>
              <a:t>Moments</a:t>
            </a:r>
            <a:r>
              <a:rPr lang="fr-FR" dirty="0" smtClean="0"/>
              <a:t>. </a:t>
            </a:r>
            <a:r>
              <a:rPr lang="fr-FR" i="1" dirty="0" err="1" smtClean="0"/>
              <a:t>Preprint</a:t>
            </a:r>
            <a:r>
              <a:rPr lang="fr-FR" dirty="0" smtClean="0"/>
              <a:t> 2017. &lt;arXiv:1706.07180&gt;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Keriven. </a:t>
            </a:r>
            <a:r>
              <a:rPr lang="fr-FR" b="1" dirty="0" err="1" smtClean="0"/>
              <a:t>Sketching</a:t>
            </a:r>
            <a:r>
              <a:rPr lang="fr-FR" b="1" dirty="0" smtClean="0"/>
              <a:t> for Large-</a:t>
            </a:r>
            <a:r>
              <a:rPr lang="fr-FR" b="1" dirty="0" err="1" smtClean="0"/>
              <a:t>Scale</a:t>
            </a:r>
            <a:r>
              <a:rPr lang="fr-FR" b="1" dirty="0" smtClean="0"/>
              <a:t> Learning of Mixture </a:t>
            </a:r>
            <a:r>
              <a:rPr lang="fr-FR" b="1" dirty="0" err="1" smtClean="0"/>
              <a:t>Models</a:t>
            </a:r>
            <a:r>
              <a:rPr lang="fr-FR" dirty="0" smtClean="0"/>
              <a:t>. </a:t>
            </a:r>
            <a:r>
              <a:rPr lang="fr-FR" i="1" dirty="0" smtClean="0"/>
              <a:t>PhD </a:t>
            </a:r>
            <a:r>
              <a:rPr lang="fr-FR" i="1" dirty="0" err="1" smtClean="0"/>
              <a:t>Thesis</a:t>
            </a:r>
            <a:r>
              <a:rPr lang="fr-FR" i="1" dirty="0" smtClean="0"/>
              <a:t>.                </a:t>
            </a:r>
            <a:r>
              <a:rPr lang="fr-FR" dirty="0" smtClean="0"/>
              <a:t>&lt;tel-01620815&gt;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Code</a:t>
            </a:r>
            <a:r>
              <a:rPr lang="fr-FR" dirty="0" smtClean="0"/>
              <a:t>: sketchml.gforge.inria.fr</a:t>
            </a:r>
          </a:p>
          <a:p>
            <a:r>
              <a:rPr lang="fr-FR" dirty="0"/>
              <a:t>	 </a:t>
            </a:r>
            <a:r>
              <a:rPr lang="fr-FR" dirty="0" smtClean="0"/>
              <a:t>       </a:t>
            </a:r>
            <a:r>
              <a:rPr lang="fr-FR" dirty="0" err="1" smtClean="0"/>
              <a:t>github</a:t>
            </a:r>
            <a:r>
              <a:rPr lang="fr-FR" dirty="0" smtClean="0"/>
              <a:t>: </a:t>
            </a:r>
            <a:r>
              <a:rPr lang="fr-FR" dirty="0" err="1" smtClean="0"/>
              <a:t>nkeriven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6792" y="5133914"/>
            <a:ext cx="2925904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data-ens.github.io</a:t>
            </a:r>
          </a:p>
          <a:p>
            <a:r>
              <a:rPr lang="fr-FR" sz="1600" i="1" dirty="0" smtClean="0"/>
              <a:t>Come to the </a:t>
            </a:r>
            <a:r>
              <a:rPr lang="fr-FR" sz="1600" i="1" dirty="0" err="1" smtClean="0"/>
              <a:t>colloquium</a:t>
            </a:r>
            <a:r>
              <a:rPr lang="fr-FR" sz="1600" i="1" dirty="0" smtClean="0"/>
              <a:t>!</a:t>
            </a:r>
          </a:p>
          <a:p>
            <a:r>
              <a:rPr lang="fr-FR" sz="1600" i="1" dirty="0" smtClean="0"/>
              <a:t>Come to the Laplace </a:t>
            </a:r>
            <a:r>
              <a:rPr lang="fr-FR" sz="1600" i="1" dirty="0" err="1" smtClean="0"/>
              <a:t>seminars</a:t>
            </a:r>
            <a:r>
              <a:rPr lang="fr-FR" sz="1600" i="1" dirty="0" smtClean="0"/>
              <a:t>!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0390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/>
          <p:cNvGrpSpPr/>
          <p:nvPr/>
        </p:nvGrpSpPr>
        <p:grpSpPr>
          <a:xfrm>
            <a:off x="215421" y="3295040"/>
            <a:ext cx="2887060" cy="1202858"/>
            <a:chOff x="222294" y="5238179"/>
            <a:chExt cx="2887060" cy="1202858"/>
          </a:xfrm>
        </p:grpSpPr>
        <p:sp>
          <p:nvSpPr>
            <p:cNvPr id="79" name="Rectangle à coins arrondis 78"/>
            <p:cNvSpPr/>
            <p:nvPr/>
          </p:nvSpPr>
          <p:spPr>
            <a:xfrm>
              <a:off x="222294" y="5238179"/>
              <a:ext cx="2887060" cy="1202858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390631" y="5243859"/>
              <a:ext cx="25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Data</a:t>
              </a:r>
              <a:r>
                <a:rPr lang="fr-FR" sz="2000" b="1" i="1" dirty="0" smtClean="0">
                  <a:solidFill>
                    <a:srgbClr val="C00000"/>
                  </a:solidFill>
                </a:rPr>
                <a:t> Stream</a:t>
              </a:r>
              <a:endParaRPr lang="fr-FR" sz="2000" b="1" dirty="0"/>
            </a:p>
          </p:txBody>
        </p:sp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18" y="5739653"/>
              <a:ext cx="612000" cy="612000"/>
            </a:xfrm>
            <a:prstGeom prst="rect">
              <a:avLst/>
            </a:prstGeom>
          </p:spPr>
        </p:pic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693" y="5741410"/>
              <a:ext cx="612000" cy="612000"/>
            </a:xfrm>
            <a:prstGeom prst="rect">
              <a:avLst/>
            </a:prstGeom>
          </p:spPr>
        </p:pic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619" y="5739653"/>
              <a:ext cx="612000" cy="612000"/>
            </a:xfrm>
            <a:prstGeom prst="rect">
              <a:avLst/>
            </a:prstGeom>
          </p:spPr>
        </p:pic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09" y="5739369"/>
              <a:ext cx="612000" cy="612000"/>
            </a:xfrm>
            <a:prstGeom prst="rect">
              <a:avLst/>
            </a:prstGeom>
          </p:spPr>
        </p:pic>
        <p:cxnSp>
          <p:nvCxnSpPr>
            <p:cNvPr id="68" name="Connecteur droit avec flèche 67"/>
            <p:cNvCxnSpPr/>
            <p:nvPr/>
          </p:nvCxnSpPr>
          <p:spPr>
            <a:xfrm flipH="1">
              <a:off x="422922" y="5641417"/>
              <a:ext cx="24580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2" name="Image 1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02" y="5740776"/>
              <a:ext cx="612000" cy="612000"/>
            </a:xfrm>
            <a:prstGeom prst="rect">
              <a:avLst/>
            </a:prstGeom>
          </p:spPr>
        </p:pic>
        <p:sp>
          <p:nvSpPr>
            <p:cNvPr id="113" name="ZoneTexte 112"/>
            <p:cNvSpPr txBox="1"/>
            <p:nvPr/>
          </p:nvSpPr>
          <p:spPr>
            <a:xfrm>
              <a:off x="2438922" y="582013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80136" y="58211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</p:grpSp>
      <p:sp>
        <p:nvSpPr>
          <p:cNvPr id="40" name="Rectangle à coins arrondis 39"/>
          <p:cNvSpPr/>
          <p:nvPr/>
        </p:nvSpPr>
        <p:spPr>
          <a:xfrm>
            <a:off x="4551444" y="818602"/>
            <a:ext cx="4430402" cy="289790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868438" y="1685180"/>
            <a:ext cx="2034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Clustering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Classification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</a:t>
            </a:r>
            <a:r>
              <a:rPr lang="fr-FR" dirty="0" smtClean="0"/>
              <a:t>tc…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Online sketches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grpSp>
        <p:nvGrpSpPr>
          <p:cNvPr id="77" name="Groupe 76"/>
          <p:cNvGrpSpPr/>
          <p:nvPr/>
        </p:nvGrpSpPr>
        <p:grpSpPr>
          <a:xfrm>
            <a:off x="6338278" y="1208067"/>
            <a:ext cx="2555632" cy="1183076"/>
            <a:chOff x="6361723" y="1278402"/>
            <a:chExt cx="2555632" cy="1183076"/>
          </a:xfrm>
        </p:grpSpPr>
        <p:sp>
          <p:nvSpPr>
            <p:cNvPr id="74" name="Ellipse 73"/>
            <p:cNvSpPr/>
            <p:nvPr/>
          </p:nvSpPr>
          <p:spPr>
            <a:xfrm>
              <a:off x="7783567" y="1278402"/>
              <a:ext cx="1133788" cy="1160335"/>
            </a:xfrm>
            <a:prstGeom prst="ellipse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6361723" y="1301143"/>
              <a:ext cx="1212555" cy="116033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70" y="1697990"/>
              <a:ext cx="612000" cy="6120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405" y="1522999"/>
              <a:ext cx="612000" cy="6120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524" y="1607416"/>
              <a:ext cx="612000" cy="612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152" y="1449315"/>
              <a:ext cx="612000" cy="612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38" y="1623057"/>
              <a:ext cx="612000" cy="61200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645" y="1467597"/>
              <a:ext cx="612000" cy="61200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303" y="1469657"/>
              <a:ext cx="612000" cy="61200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38" y="1707623"/>
              <a:ext cx="612000" cy="612000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352" y="1654060"/>
              <a:ext cx="612000" cy="612000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4551444" y="831910"/>
            <a:ext cx="443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Task</a:t>
            </a:r>
            <a:endParaRPr lang="fr-FR" sz="2000" b="1" dirty="0"/>
          </a:p>
        </p:txBody>
      </p:sp>
      <p:grpSp>
        <p:nvGrpSpPr>
          <p:cNvPr id="76" name="Groupe 75"/>
          <p:cNvGrpSpPr/>
          <p:nvPr/>
        </p:nvGrpSpPr>
        <p:grpSpPr>
          <a:xfrm>
            <a:off x="6730701" y="2531030"/>
            <a:ext cx="1375302" cy="735014"/>
            <a:chOff x="6614838" y="2461478"/>
            <a:chExt cx="1375302" cy="735014"/>
          </a:xfrm>
        </p:grpSpPr>
        <p:sp>
          <p:nvSpPr>
            <p:cNvPr id="75" name="Rectangle à coins arrondis 74"/>
            <p:cNvSpPr/>
            <p:nvPr/>
          </p:nvSpPr>
          <p:spPr>
            <a:xfrm>
              <a:off x="6614838" y="2461478"/>
              <a:ext cx="1375302" cy="73501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751" y="2524900"/>
              <a:ext cx="612000" cy="612000"/>
            </a:xfrm>
            <a:prstGeom prst="rect">
              <a:avLst/>
            </a:prstGeom>
          </p:spPr>
        </p:pic>
        <p:sp>
          <p:nvSpPr>
            <p:cNvPr id="72" name="ZoneTexte 71"/>
            <p:cNvSpPr txBox="1"/>
            <p:nvPr/>
          </p:nvSpPr>
          <p:spPr>
            <a:xfrm>
              <a:off x="7355864" y="2644621"/>
              <a:ext cx="634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= cat</a:t>
              </a:r>
              <a:endParaRPr lang="fr-FR" dirty="0"/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5386647" y="4228439"/>
            <a:ext cx="3595199" cy="56263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Maintain</a:t>
            </a:r>
            <a:r>
              <a:rPr lang="fr-FR" sz="2000" b="1" dirty="0" smtClean="0"/>
              <a:t> </a:t>
            </a:r>
            <a:r>
              <a:rPr lang="fr-FR" sz="2000" b="1" i="1" dirty="0" smtClean="0">
                <a:solidFill>
                  <a:srgbClr val="C00000"/>
                </a:solidFill>
              </a:rPr>
              <a:t>data sketch</a:t>
            </a:r>
            <a:endParaRPr lang="fr-FR" sz="2000" i="1" dirty="0">
              <a:solidFill>
                <a:srgbClr val="C00000"/>
              </a:solidFill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 flipV="1">
            <a:off x="7035340" y="3744674"/>
            <a:ext cx="0" cy="426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191020" y="4534780"/>
            <a:ext cx="2913655" cy="1921214"/>
            <a:chOff x="193658" y="3249538"/>
            <a:chExt cx="2913655" cy="1921214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193658" y="3251374"/>
              <a:ext cx="2913655" cy="1919378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71299" y="3249538"/>
              <a:ext cx="25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 err="1" smtClean="0">
                  <a:solidFill>
                    <a:srgbClr val="C00000"/>
                  </a:solidFill>
                </a:rPr>
                <a:t>Distributed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database</a:t>
              </a:r>
              <a:endParaRPr lang="fr-FR" sz="2000" b="1" dirty="0"/>
            </a:p>
          </p:txBody>
        </p:sp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8" y="4132413"/>
              <a:ext cx="612000" cy="612000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11" y="4207290"/>
              <a:ext cx="612000" cy="612000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300" y="4128860"/>
              <a:ext cx="612000" cy="612000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865" y="4226303"/>
              <a:ext cx="612000" cy="612000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760" y="4337742"/>
              <a:ext cx="612000" cy="612000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522" y="4133776"/>
              <a:ext cx="612000" cy="612000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5" y="4210183"/>
              <a:ext cx="612000" cy="612000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72" y="4313919"/>
              <a:ext cx="612000" cy="612000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758" y="4377296"/>
              <a:ext cx="740520" cy="49368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769" y="3723215"/>
              <a:ext cx="824165" cy="540000"/>
            </a:xfrm>
            <a:prstGeom prst="rect">
              <a:avLst/>
            </a:prstGeom>
          </p:spPr>
        </p:pic>
        <p:pic>
          <p:nvPicPr>
            <p:cNvPr id="108" name="Image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28" y="3718143"/>
              <a:ext cx="824165" cy="540000"/>
            </a:xfrm>
            <a:prstGeom prst="rect">
              <a:avLst/>
            </a:prstGeom>
          </p:spPr>
        </p:pic>
        <p:pic>
          <p:nvPicPr>
            <p:cNvPr id="109" name="Image 10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77" y="3736949"/>
              <a:ext cx="824165" cy="540000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364728" y="3652483"/>
              <a:ext cx="824165" cy="1403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243062" y="3649331"/>
              <a:ext cx="824165" cy="1403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27117" y="3648808"/>
              <a:ext cx="824165" cy="1403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7550833" y="3839961"/>
            <a:ext cx="10438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chemeClr val="tx1"/>
                </a:solidFill>
              </a:rPr>
              <a:t>Idea</a:t>
            </a:r>
            <a:r>
              <a:rPr lang="fr-FR" b="1" i="1" dirty="0" smtClean="0">
                <a:solidFill>
                  <a:schemeClr val="tx1"/>
                </a:solidFill>
              </a:rPr>
              <a:t>!       </a:t>
            </a:r>
            <a:endParaRPr lang="fr-FR" b="1" i="1" dirty="0">
              <a:solidFill>
                <a:schemeClr val="tx1"/>
              </a:solidFill>
            </a:endParaRPr>
          </a:p>
        </p:txBody>
      </p:sp>
      <p:cxnSp>
        <p:nvCxnSpPr>
          <p:cNvPr id="115" name="Connecteur droit avec flèche 114"/>
          <p:cNvCxnSpPr/>
          <p:nvPr/>
        </p:nvCxnSpPr>
        <p:spPr>
          <a:xfrm flipV="1">
            <a:off x="3419475" y="3498907"/>
            <a:ext cx="1105636" cy="86533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3615541"/>
            <a:ext cx="702787" cy="74869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900385" y="5022191"/>
            <a:ext cx="5086353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err="1" smtClean="0"/>
              <a:t>Desired</a:t>
            </a:r>
            <a:r>
              <a:rPr lang="fr-FR" b="1" i="1" dirty="0" smtClean="0"/>
              <a:t> </a:t>
            </a:r>
            <a:r>
              <a:rPr lang="fr-FR" b="1" i="1" dirty="0" err="1" smtClean="0"/>
              <a:t>properties</a:t>
            </a:r>
            <a:endParaRPr lang="fr-FR" b="1" i="1" dirty="0" smtClean="0"/>
          </a:p>
          <a:p>
            <a:pPr marL="285750" indent="-285750">
              <a:buFontTx/>
              <a:buChar char="-"/>
            </a:pPr>
            <a:r>
              <a:rPr lang="fr-FR" b="1" dirty="0" err="1" smtClean="0"/>
              <a:t>Fast</a:t>
            </a:r>
            <a:r>
              <a:rPr lang="fr-FR" dirty="0" smtClean="0"/>
              <a:t> to </a:t>
            </a:r>
            <a:r>
              <a:rPr lang="fr-FR" dirty="0" err="1" smtClean="0"/>
              <a:t>compute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schemeClr val="tx1"/>
                </a:solidFill>
              </a:rPr>
              <a:t>Preserve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desired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information</a:t>
            </a: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/>
              <a:t>Preserve</a:t>
            </a:r>
            <a:r>
              <a:rPr lang="fr-FR" dirty="0" smtClean="0"/>
              <a:t> </a:t>
            </a:r>
            <a:r>
              <a:rPr lang="fr-FR" b="1" dirty="0" smtClean="0"/>
              <a:t>data </a:t>
            </a:r>
            <a:r>
              <a:rPr lang="fr-FR" b="1" dirty="0" err="1" smtClean="0"/>
              <a:t>privacy</a:t>
            </a:r>
            <a:endParaRPr lang="fr-FR" b="1" dirty="0" smtClean="0"/>
          </a:p>
        </p:txBody>
      </p:sp>
      <p:grpSp>
        <p:nvGrpSpPr>
          <p:cNvPr id="14" name="Groupe 13"/>
          <p:cNvGrpSpPr/>
          <p:nvPr/>
        </p:nvGrpSpPr>
        <p:grpSpPr>
          <a:xfrm>
            <a:off x="194400" y="830699"/>
            <a:ext cx="2920798" cy="2355301"/>
            <a:chOff x="194400" y="830699"/>
            <a:chExt cx="2920798" cy="2355301"/>
          </a:xfrm>
        </p:grpSpPr>
        <p:sp>
          <p:nvSpPr>
            <p:cNvPr id="98" name="Rectangle à coins arrondis 97"/>
            <p:cNvSpPr/>
            <p:nvPr/>
          </p:nvSpPr>
          <p:spPr>
            <a:xfrm>
              <a:off x="194400" y="831600"/>
              <a:ext cx="2915696" cy="23544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7" name="Groupe 116"/>
            <p:cNvGrpSpPr/>
            <p:nvPr/>
          </p:nvGrpSpPr>
          <p:grpSpPr>
            <a:xfrm>
              <a:off x="799200" y="1238400"/>
              <a:ext cx="1750830" cy="1707156"/>
              <a:chOff x="555110" y="1239991"/>
              <a:chExt cx="1750830" cy="1707156"/>
            </a:xfrm>
          </p:grpSpPr>
          <p:grpSp>
            <p:nvGrpSpPr>
              <p:cNvPr id="125" name="Groupe 124"/>
              <p:cNvGrpSpPr/>
              <p:nvPr/>
            </p:nvGrpSpPr>
            <p:grpSpPr>
              <a:xfrm>
                <a:off x="555110" y="1239991"/>
                <a:ext cx="1750830" cy="1707156"/>
                <a:chOff x="555110" y="1239991"/>
                <a:chExt cx="1750830" cy="1707156"/>
              </a:xfrm>
            </p:grpSpPr>
            <p:pic>
              <p:nvPicPr>
                <p:cNvPr id="127" name="Image 126"/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2931" y="2390983"/>
                  <a:ext cx="673200" cy="500466"/>
                </a:xfrm>
                <a:prstGeom prst="rect">
                  <a:avLst/>
                </a:prstGeom>
              </p:spPr>
            </p:pic>
            <p:pic>
              <p:nvPicPr>
                <p:cNvPr id="128" name="Image 127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1368" y="1847719"/>
                  <a:ext cx="814572" cy="543048"/>
                </a:xfrm>
                <a:prstGeom prst="rect">
                  <a:avLst/>
                </a:prstGeom>
              </p:spPr>
            </p:pic>
            <p:pic>
              <p:nvPicPr>
                <p:cNvPr id="129" name="Image 128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5438" y="2319991"/>
                  <a:ext cx="612000" cy="612000"/>
                </a:xfrm>
                <a:prstGeom prst="rect">
                  <a:avLst/>
                </a:prstGeom>
              </p:spPr>
            </p:pic>
            <p:pic>
              <p:nvPicPr>
                <p:cNvPr id="130" name="Image 129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7837" y="1239991"/>
                  <a:ext cx="612000" cy="612000"/>
                </a:xfrm>
                <a:prstGeom prst="rect">
                  <a:avLst/>
                </a:prstGeom>
              </p:spPr>
            </p:pic>
            <p:pic>
              <p:nvPicPr>
                <p:cNvPr id="131" name="Image 130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9587" y="2335147"/>
                  <a:ext cx="612000" cy="612000"/>
                </a:xfrm>
                <a:prstGeom prst="rect">
                  <a:avLst/>
                </a:prstGeom>
              </p:spPr>
            </p:pic>
            <p:pic>
              <p:nvPicPr>
                <p:cNvPr id="132" name="Image 131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110" y="1248234"/>
                  <a:ext cx="612000" cy="612000"/>
                </a:xfrm>
                <a:prstGeom prst="rect">
                  <a:avLst/>
                </a:prstGeom>
              </p:spPr>
            </p:pic>
            <p:pic>
              <p:nvPicPr>
                <p:cNvPr id="133" name="Image 132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5110" y="1794909"/>
                  <a:ext cx="612000" cy="612000"/>
                </a:xfrm>
                <a:prstGeom prst="rect">
                  <a:avLst/>
                </a:prstGeom>
              </p:spPr>
            </p:pic>
            <p:pic>
              <p:nvPicPr>
                <p:cNvPr id="134" name="Image 13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0492" y="1248234"/>
                  <a:ext cx="612000" cy="612000"/>
                </a:xfrm>
                <a:prstGeom prst="rect">
                  <a:avLst/>
                </a:prstGeom>
              </p:spPr>
            </p:pic>
          </p:grpSp>
          <p:pic>
            <p:nvPicPr>
              <p:cNvPr id="126" name="Image 12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164" y="1818572"/>
                <a:ext cx="612000" cy="612000"/>
              </a:xfrm>
              <a:prstGeom prst="rect">
                <a:avLst/>
              </a:prstGeom>
            </p:spPr>
          </p:pic>
        </p:grpSp>
        <p:sp>
          <p:nvSpPr>
            <p:cNvPr id="135" name="ZoneTexte 134"/>
            <p:cNvSpPr txBox="1"/>
            <p:nvPr/>
          </p:nvSpPr>
          <p:spPr>
            <a:xfrm>
              <a:off x="199502" y="830699"/>
              <a:ext cx="2915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 smtClean="0"/>
                <a:t>Database</a:t>
              </a:r>
              <a:endParaRPr lang="fr-FR" sz="2000" b="1" dirty="0"/>
            </a:p>
          </p:txBody>
        </p:sp>
      </p:grpSp>
      <p:cxnSp>
        <p:nvCxnSpPr>
          <p:cNvPr id="136" name="Connecteur droit avec flèche 135"/>
          <p:cNvCxnSpPr/>
          <p:nvPr/>
        </p:nvCxnSpPr>
        <p:spPr>
          <a:xfrm flipV="1">
            <a:off x="3149603" y="2036059"/>
            <a:ext cx="1375508" cy="3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7" name="ZoneTexte 136"/>
          <p:cNvSpPr txBox="1"/>
          <p:nvPr/>
        </p:nvSpPr>
        <p:spPr>
          <a:xfrm>
            <a:off x="3329001" y="166304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Learning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697042" y="341773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?</a:t>
            </a:r>
            <a:endParaRPr lang="fr-FR" b="1" dirty="0"/>
          </a:p>
        </p:txBody>
      </p:sp>
      <p:cxnSp>
        <p:nvCxnSpPr>
          <p:cNvPr id="138" name="Connecteur droit avec flèche 137"/>
          <p:cNvCxnSpPr/>
          <p:nvPr/>
        </p:nvCxnSpPr>
        <p:spPr>
          <a:xfrm>
            <a:off x="3329001" y="4534780"/>
            <a:ext cx="196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7" grpId="0"/>
      <p:bldP spid="3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/>
          <p:cNvGrpSpPr/>
          <p:nvPr/>
        </p:nvGrpSpPr>
        <p:grpSpPr>
          <a:xfrm>
            <a:off x="302210" y="877758"/>
            <a:ext cx="2887060" cy="1202858"/>
            <a:chOff x="222294" y="5238179"/>
            <a:chExt cx="2887060" cy="1202858"/>
          </a:xfrm>
        </p:grpSpPr>
        <p:sp>
          <p:nvSpPr>
            <p:cNvPr id="79" name="Rectangle à coins arrondis 78"/>
            <p:cNvSpPr/>
            <p:nvPr/>
          </p:nvSpPr>
          <p:spPr>
            <a:xfrm>
              <a:off x="222294" y="5238179"/>
              <a:ext cx="2887060" cy="1202858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390631" y="5243859"/>
              <a:ext cx="25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Data</a:t>
              </a:r>
              <a:r>
                <a:rPr lang="fr-FR" sz="2000" b="1" i="1" dirty="0" smtClean="0">
                  <a:solidFill>
                    <a:srgbClr val="C00000"/>
                  </a:solidFill>
                </a:rPr>
                <a:t> Stream</a:t>
              </a:r>
              <a:endParaRPr lang="fr-FR" sz="2000" b="1" dirty="0"/>
            </a:p>
          </p:txBody>
        </p:sp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18" y="5739653"/>
              <a:ext cx="612000" cy="612000"/>
            </a:xfrm>
            <a:prstGeom prst="rect">
              <a:avLst/>
            </a:prstGeom>
          </p:spPr>
        </p:pic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693" y="5741410"/>
              <a:ext cx="612000" cy="612000"/>
            </a:xfrm>
            <a:prstGeom prst="rect">
              <a:avLst/>
            </a:prstGeom>
          </p:spPr>
        </p:pic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619" y="5739653"/>
              <a:ext cx="612000" cy="612000"/>
            </a:xfrm>
            <a:prstGeom prst="rect">
              <a:avLst/>
            </a:prstGeom>
          </p:spPr>
        </p:pic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09" y="5739369"/>
              <a:ext cx="612000" cy="612000"/>
            </a:xfrm>
            <a:prstGeom prst="rect">
              <a:avLst/>
            </a:prstGeom>
          </p:spPr>
        </p:pic>
        <p:cxnSp>
          <p:nvCxnSpPr>
            <p:cNvPr id="68" name="Connecteur droit avec flèche 67"/>
            <p:cNvCxnSpPr/>
            <p:nvPr/>
          </p:nvCxnSpPr>
          <p:spPr>
            <a:xfrm flipH="1">
              <a:off x="422922" y="5641417"/>
              <a:ext cx="24580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2" name="Image 1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02" y="5740776"/>
              <a:ext cx="612000" cy="612000"/>
            </a:xfrm>
            <a:prstGeom prst="rect">
              <a:avLst/>
            </a:prstGeom>
          </p:spPr>
        </p:pic>
        <p:sp>
          <p:nvSpPr>
            <p:cNvPr id="113" name="ZoneTexte 112"/>
            <p:cNvSpPr txBox="1"/>
            <p:nvPr/>
          </p:nvSpPr>
          <p:spPr>
            <a:xfrm>
              <a:off x="2438922" y="582013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80136" y="58211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very</a:t>
            </a:r>
            <a:r>
              <a:rPr lang="fr-FR" dirty="0" smtClean="0"/>
              <a:t> simple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cxnSp>
        <p:nvCxnSpPr>
          <p:cNvPr id="136" name="Connecteur droit avec flèche 135"/>
          <p:cNvCxnSpPr/>
          <p:nvPr/>
        </p:nvCxnSpPr>
        <p:spPr>
          <a:xfrm>
            <a:off x="1852841" y="2593612"/>
            <a:ext cx="0" cy="1023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9" y="2256779"/>
            <a:ext cx="2343522" cy="20896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284256" y="3722148"/>
            <a:ext cx="3093944" cy="1207459"/>
            <a:chOff x="284256" y="3722148"/>
            <a:chExt cx="3093944" cy="1207459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284256" y="3722148"/>
              <a:ext cx="3093944" cy="1207459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284256" y="3727828"/>
              <a:ext cx="3093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Sketch</a:t>
              </a:r>
              <a:endParaRPr lang="fr-FR" sz="2000" b="1" dirty="0"/>
            </a:p>
          </p:txBody>
        </p:sp>
        <p:pic>
          <p:nvPicPr>
            <p:cNvPr id="5" name="Imag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18" y="4319072"/>
              <a:ext cx="2900988" cy="385091"/>
            </a:xfrm>
            <a:prstGeom prst="rect">
              <a:avLst/>
            </a:prstGeom>
          </p:spPr>
        </p:pic>
      </p:grpSp>
      <p:cxnSp>
        <p:nvCxnSpPr>
          <p:cNvPr id="99" name="Connecteur droit avec flèche 98"/>
          <p:cNvCxnSpPr/>
          <p:nvPr/>
        </p:nvCxnSpPr>
        <p:spPr>
          <a:xfrm flipV="1">
            <a:off x="3318933" y="2540095"/>
            <a:ext cx="1109134" cy="1182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Rectangle à coins arrondis 99"/>
          <p:cNvSpPr/>
          <p:nvPr/>
        </p:nvSpPr>
        <p:spPr>
          <a:xfrm>
            <a:off x="4550612" y="877760"/>
            <a:ext cx="4398653" cy="145248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4546232" y="877758"/>
            <a:ext cx="440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What</a:t>
            </a:r>
            <a:r>
              <a:rPr lang="fr-FR" sz="2000" b="1" dirty="0" smtClean="0"/>
              <a:t> information ?</a:t>
            </a:r>
            <a:endParaRPr lang="fr-FR" sz="2000" b="1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82" y="1533156"/>
            <a:ext cx="2184132" cy="49568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546231" y="2891799"/>
            <a:ext cx="4403035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 smtClean="0"/>
              <a:t>Capture the </a:t>
            </a:r>
            <a:r>
              <a:rPr lang="fr-FR" sz="2000" i="1" dirty="0" err="1" smtClean="0"/>
              <a:t>mean</a:t>
            </a:r>
            <a:r>
              <a:rPr lang="fr-FR" sz="2000" dirty="0" smtClean="0"/>
              <a:t> of the data</a:t>
            </a:r>
            <a:endParaRPr lang="fr-FR" sz="2000" b="1" dirty="0" smtClean="0"/>
          </a:p>
          <a:p>
            <a:endParaRPr lang="fr-FR" sz="2000" b="1" dirty="0" smtClean="0"/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Memory use:</a:t>
            </a:r>
          </a:p>
          <a:p>
            <a:pPr marL="285750" indent="-285750">
              <a:buFontTx/>
              <a:buChar char="-"/>
            </a:pP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Update </a:t>
            </a:r>
            <a:r>
              <a:rPr lang="fr-FR" sz="2000" b="1" dirty="0" err="1" smtClean="0"/>
              <a:t>cost</a:t>
            </a:r>
            <a:r>
              <a:rPr lang="fr-FR" sz="2000" b="1" dirty="0" smtClean="0"/>
              <a:t>: </a:t>
            </a:r>
          </a:p>
        </p:txBody>
      </p:sp>
      <p:pic>
        <p:nvPicPr>
          <p:cNvPr id="49" name="Imag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92" y="3592275"/>
            <a:ext cx="880000" cy="276572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92" y="4209652"/>
            <a:ext cx="995600" cy="199536"/>
          </a:xfrm>
          <a:prstGeom prst="rect">
            <a:avLst/>
          </a:prstGeom>
        </p:spPr>
      </p:pic>
      <p:sp>
        <p:nvSpPr>
          <p:cNvPr id="103" name="ZoneTexte 102"/>
          <p:cNvSpPr txBox="1"/>
          <p:nvPr/>
        </p:nvSpPr>
        <p:spPr>
          <a:xfrm>
            <a:off x="1676400" y="5774025"/>
            <a:ext cx="6350000" cy="46166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Can </a:t>
            </a:r>
            <a:r>
              <a:rPr lang="fr-FR" sz="2400" b="1" dirty="0" err="1" smtClean="0">
                <a:solidFill>
                  <a:srgbClr val="C00000"/>
                </a:solidFill>
              </a:rPr>
              <a:t>we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learn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something</a:t>
            </a:r>
            <a:r>
              <a:rPr lang="fr-FR" sz="2400" b="1" dirty="0" smtClean="0">
                <a:solidFill>
                  <a:srgbClr val="C00000"/>
                </a:solidFill>
              </a:rPr>
              <a:t> more </a:t>
            </a:r>
            <a:r>
              <a:rPr lang="fr-FR" sz="2400" b="1" dirty="0" err="1" smtClean="0">
                <a:solidFill>
                  <a:srgbClr val="C00000"/>
                </a:solidFill>
              </a:rPr>
              <a:t>useful</a:t>
            </a:r>
            <a:r>
              <a:rPr lang="fr-FR" sz="2400" b="1" dirty="0" smtClean="0">
                <a:solidFill>
                  <a:srgbClr val="C00000"/>
                </a:solidFill>
              </a:rPr>
              <a:t> ?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9" grpId="0" animBg="1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/>
          <p:cNvGrpSpPr/>
          <p:nvPr/>
        </p:nvGrpSpPr>
        <p:grpSpPr>
          <a:xfrm>
            <a:off x="302210" y="877758"/>
            <a:ext cx="2887060" cy="1202858"/>
            <a:chOff x="222294" y="5238179"/>
            <a:chExt cx="2887060" cy="1202858"/>
          </a:xfrm>
        </p:grpSpPr>
        <p:sp>
          <p:nvSpPr>
            <p:cNvPr id="79" name="Rectangle à coins arrondis 78"/>
            <p:cNvSpPr/>
            <p:nvPr/>
          </p:nvSpPr>
          <p:spPr>
            <a:xfrm>
              <a:off x="222294" y="5238179"/>
              <a:ext cx="2887060" cy="1202858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390631" y="5243859"/>
              <a:ext cx="25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Data</a:t>
              </a:r>
              <a:r>
                <a:rPr lang="fr-FR" sz="2000" b="1" i="1" dirty="0" smtClean="0">
                  <a:solidFill>
                    <a:srgbClr val="C00000"/>
                  </a:solidFill>
                </a:rPr>
                <a:t> Stream</a:t>
              </a:r>
              <a:endParaRPr lang="fr-FR" sz="2000" b="1" dirty="0"/>
            </a:p>
          </p:txBody>
        </p:sp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18" y="5739653"/>
              <a:ext cx="612000" cy="612000"/>
            </a:xfrm>
            <a:prstGeom prst="rect">
              <a:avLst/>
            </a:prstGeom>
          </p:spPr>
        </p:pic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693" y="5741410"/>
              <a:ext cx="612000" cy="612000"/>
            </a:xfrm>
            <a:prstGeom prst="rect">
              <a:avLst/>
            </a:prstGeom>
          </p:spPr>
        </p:pic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619" y="5739653"/>
              <a:ext cx="612000" cy="612000"/>
            </a:xfrm>
            <a:prstGeom prst="rect">
              <a:avLst/>
            </a:prstGeom>
          </p:spPr>
        </p:pic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09" y="5739369"/>
              <a:ext cx="612000" cy="612000"/>
            </a:xfrm>
            <a:prstGeom prst="rect">
              <a:avLst/>
            </a:prstGeom>
          </p:spPr>
        </p:pic>
        <p:cxnSp>
          <p:nvCxnSpPr>
            <p:cNvPr id="68" name="Connecteur droit avec flèche 67"/>
            <p:cNvCxnSpPr/>
            <p:nvPr/>
          </p:nvCxnSpPr>
          <p:spPr>
            <a:xfrm flipH="1">
              <a:off x="422922" y="5641417"/>
              <a:ext cx="24580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2" name="Image 1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02" y="5740776"/>
              <a:ext cx="612000" cy="612000"/>
            </a:xfrm>
            <a:prstGeom prst="rect">
              <a:avLst/>
            </a:prstGeom>
          </p:spPr>
        </p:pic>
        <p:sp>
          <p:nvSpPr>
            <p:cNvPr id="113" name="ZoneTexte 112"/>
            <p:cNvSpPr txBox="1"/>
            <p:nvPr/>
          </p:nvSpPr>
          <p:spPr>
            <a:xfrm>
              <a:off x="2438922" y="582013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80136" y="58211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cxnSp>
        <p:nvCxnSpPr>
          <p:cNvPr id="136" name="Connecteur droit avec flèche 135"/>
          <p:cNvCxnSpPr/>
          <p:nvPr/>
        </p:nvCxnSpPr>
        <p:spPr>
          <a:xfrm>
            <a:off x="1858034" y="2618509"/>
            <a:ext cx="0" cy="433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9" y="2256779"/>
            <a:ext cx="2343522" cy="208969"/>
          </a:xfrm>
          <a:prstGeom prst="rect">
            <a:avLst/>
          </a:prstGeom>
        </p:spPr>
      </p:pic>
      <p:cxnSp>
        <p:nvCxnSpPr>
          <p:cNvPr id="99" name="Connecteur droit avec flèche 98"/>
          <p:cNvCxnSpPr/>
          <p:nvPr/>
        </p:nvCxnSpPr>
        <p:spPr>
          <a:xfrm flipV="1">
            <a:off x="3957440" y="2465749"/>
            <a:ext cx="523120" cy="586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546231" y="2870634"/>
            <a:ext cx="440303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Capture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generalized</a:t>
            </a:r>
            <a:r>
              <a:rPr lang="fr-FR" sz="2000" b="1" dirty="0" smtClean="0">
                <a:solidFill>
                  <a:srgbClr val="C00000"/>
                </a:solidFill>
              </a:rPr>
              <a:t> moments</a:t>
            </a:r>
            <a:endParaRPr lang="fr-FR" sz="2000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err="1" smtClean="0">
                <a:solidFill>
                  <a:schemeClr val="tx1"/>
                </a:solidFill>
              </a:rPr>
              <a:t>Example</a:t>
            </a:r>
            <a:r>
              <a:rPr lang="fr-FR" sz="2000" dirty="0" smtClean="0">
                <a:solidFill>
                  <a:schemeClr val="tx1"/>
                </a:solidFill>
              </a:rPr>
              <a:t>: </a:t>
            </a:r>
            <a:r>
              <a:rPr lang="fr-FR" sz="2000" dirty="0" err="1" smtClean="0">
                <a:solidFill>
                  <a:schemeClr val="tx1"/>
                </a:solidFill>
              </a:rPr>
              <a:t>histograms</a:t>
            </a:r>
            <a:r>
              <a:rPr lang="fr-FR" sz="2000" dirty="0" smtClean="0">
                <a:solidFill>
                  <a:schemeClr val="tx1"/>
                </a:solidFill>
              </a:rPr>
              <a:t>…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Memory use:</a:t>
            </a: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Update </a:t>
            </a:r>
            <a:r>
              <a:rPr lang="fr-FR" sz="2000" b="1" dirty="0" err="1" smtClean="0"/>
              <a:t>cost</a:t>
            </a:r>
            <a:r>
              <a:rPr lang="fr-FR" sz="2000" b="1" dirty="0" smtClean="0"/>
              <a:t>: 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4546232" y="877758"/>
            <a:ext cx="4403034" cy="1452488"/>
            <a:chOff x="4546232" y="877758"/>
            <a:chExt cx="4403034" cy="1452488"/>
          </a:xfrm>
        </p:grpSpPr>
        <p:sp>
          <p:nvSpPr>
            <p:cNvPr id="100" name="Rectangle à coins arrondis 99"/>
            <p:cNvSpPr/>
            <p:nvPr/>
          </p:nvSpPr>
          <p:spPr>
            <a:xfrm>
              <a:off x="4550612" y="877760"/>
              <a:ext cx="4398653" cy="145248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4546232" y="877758"/>
              <a:ext cx="4403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 smtClean="0"/>
                <a:t>What</a:t>
              </a:r>
              <a:r>
                <a:rPr lang="fr-FR" sz="2000" b="1" dirty="0" smtClean="0"/>
                <a:t> information ?</a:t>
              </a:r>
              <a:endParaRPr lang="fr-FR" sz="2000" b="1" dirty="0"/>
            </a:p>
          </p:txBody>
        </p:sp>
        <p:pic>
          <p:nvPicPr>
            <p:cNvPr id="15" name="Image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140" y="1556214"/>
              <a:ext cx="2797298" cy="498100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224988" y="3143730"/>
            <a:ext cx="3848247" cy="1207459"/>
            <a:chOff x="224988" y="3143730"/>
            <a:chExt cx="3848247" cy="1207459"/>
          </a:xfrm>
        </p:grpSpPr>
        <p:sp>
          <p:nvSpPr>
            <p:cNvPr id="123" name="Rectangle à coins arrondis 122"/>
            <p:cNvSpPr/>
            <p:nvPr/>
          </p:nvSpPr>
          <p:spPr>
            <a:xfrm>
              <a:off x="224988" y="3143730"/>
              <a:ext cx="3848247" cy="1207459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35" y="3747459"/>
              <a:ext cx="3576605" cy="457122"/>
            </a:xfrm>
            <a:prstGeom prst="rect">
              <a:avLst/>
            </a:prstGeom>
          </p:spPr>
        </p:pic>
        <p:sp>
          <p:nvSpPr>
            <p:cNvPr id="124" name="ZoneTexte 123"/>
            <p:cNvSpPr txBox="1"/>
            <p:nvPr/>
          </p:nvSpPr>
          <p:spPr>
            <a:xfrm>
              <a:off x="224989" y="3149410"/>
              <a:ext cx="3848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Sketch</a:t>
              </a:r>
              <a:endParaRPr lang="fr-FR" sz="2000" b="1" dirty="0"/>
            </a:p>
          </p:txBody>
        </p:sp>
      </p:grp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62" y="3563375"/>
            <a:ext cx="926844" cy="28492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49" y="3864590"/>
            <a:ext cx="1941656" cy="288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210" y="4442132"/>
            <a:ext cx="8647055" cy="1937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73635" y="4449918"/>
            <a:ext cx="189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In </a:t>
            </a:r>
            <a:r>
              <a:rPr lang="fr-FR" sz="2000" b="1" dirty="0" err="1" smtClean="0"/>
              <a:t>this</a:t>
            </a:r>
            <a:r>
              <a:rPr lang="fr-FR" sz="2000" b="1" dirty="0" smtClean="0"/>
              <a:t> talk…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02209" y="4836425"/>
            <a:ext cx="5649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     as </a:t>
            </a:r>
            <a:r>
              <a:rPr lang="fr-FR" b="1" i="1" dirty="0" err="1" smtClean="0">
                <a:solidFill>
                  <a:srgbClr val="C00000"/>
                </a:solidFill>
              </a:rPr>
              <a:t>random</a:t>
            </a:r>
            <a:r>
              <a:rPr lang="fr-FR" b="1" i="1" dirty="0" smtClean="0">
                <a:solidFill>
                  <a:srgbClr val="C00000"/>
                </a:solidFill>
              </a:rPr>
              <a:t> </a:t>
            </a:r>
            <a:r>
              <a:rPr lang="fr-FR" b="1" i="1" dirty="0" err="1" smtClean="0">
                <a:solidFill>
                  <a:srgbClr val="C00000"/>
                </a:solidFill>
              </a:rPr>
              <a:t>features</a:t>
            </a:r>
            <a:r>
              <a:rPr lang="fr-FR" b="1" i="1" dirty="0" smtClean="0">
                <a:solidFill>
                  <a:srgbClr val="C00000"/>
                </a:solidFill>
              </a:rPr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random</a:t>
            </a:r>
            <a:r>
              <a:rPr lang="fr-FR" sz="1600" dirty="0" smtClean="0"/>
              <a:t> projection + non-</a:t>
            </a:r>
            <a:r>
              <a:rPr lang="fr-FR" sz="1600" dirty="0" err="1" smtClean="0"/>
              <a:t>linearity</a:t>
            </a:r>
            <a:r>
              <a:rPr lang="fr-FR" sz="1600" dirty="0" smtClean="0"/>
              <a:t>)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LightOn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: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                                                     </a:t>
            </a:r>
            <a:r>
              <a:rPr lang="fr-FR" dirty="0" err="1" smtClean="0"/>
              <a:t>even</a:t>
            </a:r>
            <a:r>
              <a:rPr lang="fr-FR" dirty="0" smtClean="0"/>
              <a:t> for HD data</a:t>
            </a:r>
          </a:p>
          <a:p>
            <a:pPr marL="742950" lvl="1" indent="-285750">
              <a:buFontTx/>
              <a:buChar char="-"/>
            </a:pPr>
            <a:r>
              <a:rPr lang="fr-FR" dirty="0" err="1" smtClean="0"/>
              <a:t>Energy</a:t>
            </a:r>
            <a:r>
              <a:rPr lang="fr-FR" dirty="0" smtClean="0"/>
              <a:t> efficient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74" y="5740457"/>
            <a:ext cx="2613029" cy="25444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5" y="4925312"/>
            <a:ext cx="188069" cy="210194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6045738" y="4673112"/>
            <a:ext cx="2809701" cy="1191816"/>
            <a:chOff x="6045738" y="4673112"/>
            <a:chExt cx="2809701" cy="1191816"/>
          </a:xfrm>
        </p:grpSpPr>
        <p:sp>
          <p:nvSpPr>
            <p:cNvPr id="12" name="ZoneTexte 11"/>
            <p:cNvSpPr txBox="1"/>
            <p:nvPr/>
          </p:nvSpPr>
          <p:spPr>
            <a:xfrm>
              <a:off x="6045738" y="4673112"/>
              <a:ext cx="2809701" cy="119181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With</a:t>
              </a:r>
              <a:r>
                <a:rPr lang="fr-FR" sz="1600" dirty="0" smtClean="0"/>
                <a:t> high </a:t>
              </a:r>
              <a:r>
                <a:rPr lang="fr-FR" sz="1600" dirty="0" err="1" smtClean="0"/>
                <a:t>probability</a:t>
              </a:r>
              <a:r>
                <a:rPr lang="fr-FR" sz="1600" dirty="0" smtClean="0"/>
                <a:t>, </a:t>
              </a:r>
              <a:r>
                <a:rPr lang="fr-FR" sz="1600" dirty="0" err="1" smtClean="0"/>
                <a:t>approx</a:t>
              </a:r>
              <a:r>
                <a:rPr lang="fr-FR" sz="1600" dirty="0" smtClean="0"/>
                <a:t>. the </a:t>
              </a:r>
              <a:r>
                <a:rPr lang="fr-FR" sz="1600" b="1" dirty="0" err="1" smtClean="0">
                  <a:solidFill>
                    <a:srgbClr val="C00000"/>
                  </a:solidFill>
                </a:rPr>
                <a:t>kernel</a:t>
              </a:r>
              <a:r>
                <a:rPr lang="fr-FR" sz="1600" b="1" dirty="0" smtClean="0">
                  <a:solidFill>
                    <a:srgbClr val="C00000"/>
                  </a:solidFill>
                </a:rPr>
                <a:t> </a:t>
              </a:r>
              <a:r>
                <a:rPr lang="fr-FR" sz="1600" b="1" dirty="0" err="1" smtClean="0">
                  <a:solidFill>
                    <a:srgbClr val="C00000"/>
                  </a:solidFill>
                </a:rPr>
                <a:t>mean</a:t>
              </a:r>
              <a:r>
                <a:rPr lang="fr-FR" sz="1600" b="1" dirty="0" smtClean="0">
                  <a:solidFill>
                    <a:srgbClr val="C00000"/>
                  </a:solidFill>
                </a:rPr>
                <a:t> </a:t>
              </a:r>
              <a:r>
                <a:rPr lang="fr-FR" sz="1400" i="1" dirty="0" smtClean="0">
                  <a:solidFill>
                    <a:schemeClr val="tx1"/>
                  </a:solidFill>
                </a:rPr>
                <a:t>(</a:t>
              </a:r>
              <a:r>
                <a:rPr lang="fr-FR" sz="1400" i="1" dirty="0" err="1" smtClean="0">
                  <a:solidFill>
                    <a:schemeClr val="tx1"/>
                  </a:solidFill>
                </a:rPr>
                <a:t>Gretton</a:t>
              </a:r>
              <a:r>
                <a:rPr lang="fr-FR" sz="1400" i="1" dirty="0" smtClean="0">
                  <a:solidFill>
                    <a:schemeClr val="tx1"/>
                  </a:solidFill>
                </a:rPr>
                <a:t> 2008)</a:t>
              </a:r>
              <a:r>
                <a:rPr lang="fr-FR" sz="1600" dirty="0" smtClean="0"/>
                <a:t>: </a:t>
              </a:r>
              <a:r>
                <a:rPr lang="fr-FR" sz="1600" dirty="0" err="1" smtClean="0"/>
                <a:t>contains</a:t>
              </a:r>
              <a:r>
                <a:rPr lang="fr-FR" sz="1600" dirty="0" smtClean="0"/>
                <a:t> </a:t>
              </a:r>
              <a:r>
                <a:rPr lang="fr-FR" sz="1600" b="1" i="1" dirty="0" smtClean="0">
                  <a:solidFill>
                    <a:srgbClr val="C00000"/>
                  </a:solidFill>
                </a:rPr>
                <a:t>all info.</a:t>
              </a:r>
              <a:r>
                <a:rPr lang="fr-FR" sz="1600" dirty="0" smtClean="0"/>
                <a:t> about </a:t>
              </a:r>
              <a:r>
                <a:rPr lang="fr-FR" sz="1600" dirty="0" err="1" smtClean="0"/>
                <a:t>distrib</a:t>
              </a:r>
              <a:r>
                <a:rPr lang="fr-FR" sz="1600" dirty="0" smtClean="0"/>
                <a:t>. </a:t>
              </a:r>
              <a:r>
                <a:rPr lang="fr-FR" sz="1600" dirty="0"/>
                <a:t>o</a:t>
              </a:r>
              <a:r>
                <a:rPr lang="fr-FR" sz="1600" dirty="0" smtClean="0"/>
                <a:t>f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619" y="5540741"/>
              <a:ext cx="210286" cy="172190"/>
            </a:xfrm>
            <a:prstGeom prst="rect">
              <a:avLst/>
            </a:prstGeom>
          </p:spPr>
        </p:pic>
      </p:grpSp>
      <p:sp>
        <p:nvSpPr>
          <p:cNvPr id="38" name="ZoneTexte 37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6062" y="4401551"/>
            <a:ext cx="2044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For the </a:t>
            </a:r>
            <a:r>
              <a:rPr lang="fr-FR" sz="1400" i="1" dirty="0" err="1" smtClean="0"/>
              <a:t>mathematicians</a:t>
            </a:r>
            <a:r>
              <a:rPr lang="fr-FR" sz="1400" i="1" dirty="0" smtClean="0"/>
              <a:t>…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0085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41" grpId="0"/>
      <p:bldP spid="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1: Sketch </a:t>
            </a:r>
            <a:r>
              <a:rPr lang="fr-FR" dirty="0" err="1" smtClean="0"/>
              <a:t>clustering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09326" y="5726532"/>
            <a:ext cx="8907773" cy="6771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C00000"/>
                </a:solidFill>
              </a:rPr>
              <a:t>Greedy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heuristic</a:t>
            </a:r>
            <a:r>
              <a:rPr lang="fr-FR" sz="2000" b="1" dirty="0" smtClean="0">
                <a:solidFill>
                  <a:srgbClr val="C00000"/>
                </a:solidFill>
              </a:rPr>
              <a:t> for moment </a:t>
            </a:r>
            <a:r>
              <a:rPr lang="fr-FR" sz="2000" b="1" dirty="0" err="1" smtClean="0">
                <a:solidFill>
                  <a:srgbClr val="C00000"/>
                </a:solidFill>
              </a:rPr>
              <a:t>matching</a:t>
            </a:r>
            <a:r>
              <a:rPr lang="fr-FR" sz="2000" b="1" dirty="0" smtClean="0">
                <a:solidFill>
                  <a:schemeClr val="tx1"/>
                </a:solidFill>
              </a:rPr>
              <a:t>: Compressive Learning OMPR (CL-OMPR) </a:t>
            </a:r>
            <a:r>
              <a:rPr lang="fr-FR" i="1" dirty="0" smtClean="0">
                <a:solidFill>
                  <a:schemeClr val="tx1"/>
                </a:solidFill>
              </a:rPr>
              <a:t>[Keriven 2016]</a:t>
            </a:r>
            <a:endParaRPr lang="fr-FR" sz="2000" i="1" dirty="0" smtClean="0">
              <a:solidFill>
                <a:schemeClr val="tx1"/>
              </a:solidFill>
            </a:endParaRPr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12/10/2017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672835" y="1652706"/>
            <a:ext cx="1076227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8" y="1025131"/>
            <a:ext cx="1622904" cy="1336509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5167904" y="1636080"/>
            <a:ext cx="1454907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65" y="1023622"/>
            <a:ext cx="1622882" cy="13364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24" y="1526601"/>
            <a:ext cx="1212481" cy="25221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033901" y="1209933"/>
            <a:ext cx="1727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M</a:t>
            </a:r>
            <a:r>
              <a:rPr lang="fr-FR" sz="1600" i="1" dirty="0" smtClean="0"/>
              <a:t>oment </a:t>
            </a:r>
            <a:r>
              <a:rPr lang="fr-FR" sz="1600" i="1" dirty="0" err="1" smtClean="0"/>
              <a:t>matching</a:t>
            </a:r>
            <a:endParaRPr lang="fr-FR" sz="1600" i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2724845" y="1240538"/>
            <a:ext cx="10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Sketching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8590" y="2464161"/>
            <a:ext cx="6293011" cy="2247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/>
              <a:t>Theorem</a:t>
            </a:r>
            <a:r>
              <a:rPr lang="fr-FR" b="1" dirty="0" smtClean="0"/>
              <a:t> </a:t>
            </a:r>
            <a:r>
              <a:rPr lang="fr-FR" dirty="0"/>
              <a:t>[</a:t>
            </a:r>
            <a:r>
              <a:rPr lang="fr-FR" dirty="0" err="1" smtClean="0"/>
              <a:t>Gribonval</a:t>
            </a:r>
            <a:r>
              <a:rPr lang="fr-FR" dirty="0" smtClean="0"/>
              <a:t>, Blanchard, K., </a:t>
            </a:r>
            <a:r>
              <a:rPr lang="fr-FR" dirty="0" err="1" smtClean="0"/>
              <a:t>Traonmilin</a:t>
            </a:r>
            <a:r>
              <a:rPr lang="fr-FR" dirty="0" smtClean="0"/>
              <a:t> 2017]</a:t>
            </a:r>
          </a:p>
          <a:p>
            <a:endParaRPr lang="fr-FR" dirty="0"/>
          </a:p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b="1" dirty="0" err="1" smtClean="0"/>
              <a:t>sufficiently</a:t>
            </a:r>
            <a:r>
              <a:rPr lang="fr-FR" b="1" dirty="0" smtClean="0"/>
              <a:t> </a:t>
            </a:r>
            <a:r>
              <a:rPr lang="fr-FR" b="1" dirty="0" err="1" smtClean="0"/>
              <a:t>many</a:t>
            </a:r>
            <a:r>
              <a:rPr lang="fr-FR" b="1" dirty="0" smtClean="0"/>
              <a:t> </a:t>
            </a:r>
            <a:r>
              <a:rPr lang="fr-FR" b="1" dirty="0" err="1" smtClean="0"/>
              <a:t>random</a:t>
            </a:r>
            <a:r>
              <a:rPr lang="fr-FR" b="1" dirty="0" smtClean="0"/>
              <a:t> </a:t>
            </a:r>
            <a:r>
              <a:rPr lang="fr-FR" b="1" dirty="0" err="1" smtClean="0"/>
              <a:t>features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probability</a:t>
            </a:r>
            <a:r>
              <a:rPr lang="fr-FR" dirty="0" smtClean="0"/>
              <a:t> the moment </a:t>
            </a: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successful</a:t>
            </a:r>
            <a:r>
              <a:rPr lang="fr-FR" dirty="0" smtClean="0"/>
              <a:t> for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K-</a:t>
            </a:r>
            <a:r>
              <a:rPr lang="fr-FR" b="1" dirty="0" err="1" smtClean="0"/>
              <a:t>means</a:t>
            </a:r>
            <a:r>
              <a:rPr lang="fr-FR" dirty="0" smtClean="0"/>
              <a:t> (mixtures of </a:t>
            </a:r>
            <a:r>
              <a:rPr lang="fr-FR" dirty="0" err="1" smtClean="0"/>
              <a:t>Diracs</a:t>
            </a:r>
            <a:r>
              <a:rPr lang="fr-FR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Mixture </a:t>
            </a:r>
            <a:r>
              <a:rPr lang="fr-FR" b="1" dirty="0" err="1" smtClean="0"/>
              <a:t>models</a:t>
            </a:r>
            <a:r>
              <a:rPr lang="fr-FR" b="1" dirty="0" smtClean="0"/>
              <a:t> </a:t>
            </a:r>
            <a:r>
              <a:rPr lang="fr-FR" b="1" dirty="0" err="1" smtClean="0"/>
              <a:t>learning</a:t>
            </a:r>
            <a:r>
              <a:rPr lang="fr-FR" dirty="0" smtClean="0"/>
              <a:t> (GMM,…)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9999" y="4897234"/>
            <a:ext cx="83464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Proof</a:t>
            </a:r>
            <a:r>
              <a:rPr lang="fr-FR" dirty="0" smtClean="0"/>
              <a:t>: information-</a:t>
            </a:r>
            <a:r>
              <a:rPr lang="fr-FR" dirty="0" err="1" smtClean="0"/>
              <a:t>preservation</a:t>
            </a:r>
            <a:r>
              <a:rPr lang="fr-FR" dirty="0" smtClean="0"/>
              <a:t> techniques on the </a:t>
            </a:r>
            <a:r>
              <a:rPr lang="fr-FR" i="1" dirty="0" err="1" smtClean="0"/>
              <a:t>probability</a:t>
            </a:r>
            <a:r>
              <a:rPr lang="fr-FR" i="1" dirty="0" smtClean="0"/>
              <a:t> distribution</a:t>
            </a:r>
            <a:r>
              <a:rPr lang="fr-FR" dirty="0" smtClean="0"/>
              <a:t> of the data. 		</a:t>
            </a:r>
            <a:r>
              <a:rPr lang="fr-FR" i="1" dirty="0" err="1" smtClean="0"/>
              <a:t>Infinite-dimensional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951749" y="2646255"/>
            <a:ext cx="165038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 err="1" smtClean="0"/>
              <a:t>Modelisation</a:t>
            </a:r>
            <a:r>
              <a:rPr lang="fr-FR" sz="1600" i="1" dirty="0" smtClean="0"/>
              <a:t> of the </a:t>
            </a:r>
            <a:r>
              <a:rPr lang="fr-FR" sz="1600" b="1" i="1" dirty="0" smtClean="0"/>
              <a:t>distribution</a:t>
            </a:r>
            <a:r>
              <a:rPr lang="fr-FR" sz="1600" i="1" dirty="0" smtClean="0"/>
              <a:t> of the data.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6388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1" grpId="0"/>
      <p:bldP spid="8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3221" y="824016"/>
            <a:ext cx="6805964" cy="5385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74567" y="824016"/>
            <a:ext cx="3125586" cy="2831544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Mixture of </a:t>
            </a:r>
            <a:r>
              <a:rPr lang="fr-FR" b="1" dirty="0" err="1" smtClean="0"/>
              <a:t>Diracs</a:t>
            </a:r>
            <a:r>
              <a:rPr lang="fr-FR" b="1" dirty="0" smtClean="0"/>
              <a:t> = k-</a:t>
            </a:r>
            <a:r>
              <a:rPr lang="fr-FR" b="1" dirty="0" err="1" smtClean="0"/>
              <a:t>means</a:t>
            </a:r>
            <a:endParaRPr lang="fr-FR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Result</a:t>
            </a:r>
            <a:r>
              <a:rPr lang="fr-FR" dirty="0" smtClean="0"/>
              <a:t>: Compressive k-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sz="2800" dirty="0" smtClean="0"/>
              <a:t>[Keriven et al 2017]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1249200"/>
            <a:ext cx="2936643" cy="237265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69" y="2550405"/>
            <a:ext cx="5161550" cy="339307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640169" y="1020750"/>
            <a:ext cx="3549535" cy="89255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i="1" dirty="0" smtClean="0"/>
              <a:t>Application: Spectral </a:t>
            </a:r>
            <a:r>
              <a:rPr lang="fr-FR" sz="2000" b="1" i="1" dirty="0" err="1" smtClean="0"/>
              <a:t>clustering</a:t>
            </a:r>
            <a:r>
              <a:rPr lang="fr-FR" sz="2000" b="1" i="1" dirty="0" smtClean="0"/>
              <a:t> </a:t>
            </a:r>
            <a:r>
              <a:rPr lang="fr-FR" i="1" dirty="0" smtClean="0"/>
              <a:t>for MNIST classification </a:t>
            </a:r>
            <a:r>
              <a:rPr lang="fr-FR" sz="1600" i="1" dirty="0" smtClean="0"/>
              <a:t>[</a:t>
            </a:r>
            <a:r>
              <a:rPr lang="fr-FR" sz="1600" i="1" dirty="0" err="1" smtClean="0"/>
              <a:t>Uw</a:t>
            </a:r>
            <a:r>
              <a:rPr lang="fr-FR" sz="1600" i="1" dirty="0" smtClean="0"/>
              <a:t> 2001]</a:t>
            </a:r>
            <a:endParaRPr lang="fr-FR" sz="1400" i="1" dirty="0" smtClean="0"/>
          </a:p>
          <a:p>
            <a:endParaRPr lang="fr-FR" sz="1400" i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263221" y="4152226"/>
            <a:ext cx="130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C00000"/>
                </a:solidFill>
              </a:rPr>
              <a:t>Classif</a:t>
            </a:r>
            <a:r>
              <a:rPr lang="fr-FR" i="1" dirty="0" smtClean="0">
                <a:solidFill>
                  <a:srgbClr val="C00000"/>
                </a:solidFill>
              </a:rPr>
              <a:t>. Perf.</a:t>
            </a:r>
            <a:endParaRPr lang="fr-FR" i="1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61" y="1059232"/>
            <a:ext cx="1456781" cy="10925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2695" y="4909042"/>
            <a:ext cx="3337466" cy="11918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1 </a:t>
            </a:r>
            <a:r>
              <a:rPr lang="fr-FR" sz="1600" dirty="0" err="1" smtClean="0"/>
              <a:t>order</a:t>
            </a:r>
            <a:r>
              <a:rPr lang="fr-FR" sz="1600" dirty="0" smtClean="0"/>
              <a:t> of magnitude </a:t>
            </a:r>
            <a:r>
              <a:rPr lang="fr-FR" sz="1600" dirty="0" err="1" smtClean="0"/>
              <a:t>faster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k-</a:t>
            </a:r>
            <a:r>
              <a:rPr lang="fr-FR" sz="1600" dirty="0" err="1" smtClean="0"/>
              <a:t>means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/>
              <a:t>4</a:t>
            </a:r>
            <a:r>
              <a:rPr lang="fr-FR" sz="1600" dirty="0" smtClean="0"/>
              <a:t> </a:t>
            </a:r>
            <a:r>
              <a:rPr lang="fr-FR" sz="1600" dirty="0" err="1" smtClean="0"/>
              <a:t>orders</a:t>
            </a:r>
            <a:r>
              <a:rPr lang="fr-FR" sz="1600" dirty="0" smtClean="0"/>
              <a:t> of magnitude more memory efficient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0430" y="4570488"/>
            <a:ext cx="1655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On </a:t>
            </a:r>
            <a:r>
              <a:rPr lang="fr-FR" sz="1600" i="1" dirty="0" err="1" smtClean="0"/>
              <a:t>this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example</a:t>
            </a:r>
            <a:r>
              <a:rPr lang="fr-FR" sz="1600" i="1" dirty="0" smtClean="0"/>
              <a:t>…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6828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11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174567" y="824016"/>
            <a:ext cx="3125586" cy="286232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GMM</a:t>
            </a:r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Gaussian</a:t>
            </a:r>
            <a:r>
              <a:rPr lang="fr-FR" dirty="0" smtClean="0"/>
              <a:t> mixture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69" y="1102458"/>
            <a:ext cx="3929419" cy="316245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816940" y="814117"/>
            <a:ext cx="1295546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d = 10, </a:t>
            </a:r>
            <a:r>
              <a:rPr lang="fr-FR" sz="1600" b="1" dirty="0" smtClean="0"/>
              <a:t>k = 20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613358" y="4041323"/>
            <a:ext cx="17027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Size of </a:t>
            </a:r>
            <a:r>
              <a:rPr lang="fr-FR" i="1" dirty="0" err="1" smtClean="0">
                <a:solidFill>
                  <a:srgbClr val="C00000"/>
                </a:solidFill>
              </a:rPr>
              <a:t>database</a:t>
            </a:r>
            <a:endParaRPr lang="fr-FR" i="1" dirty="0">
              <a:solidFill>
                <a:srgbClr val="C0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1249200"/>
            <a:ext cx="2936641" cy="237264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756952" y="2435524"/>
            <a:ext cx="64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C00000"/>
                </a:solidFill>
              </a:rPr>
              <a:t>Error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1151" y="4410655"/>
            <a:ext cx="7820384" cy="20005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i="1" dirty="0" smtClean="0"/>
              <a:t>Application:</a:t>
            </a:r>
            <a:r>
              <a:rPr lang="fr-FR" i="1" dirty="0" smtClean="0"/>
              <a:t> </a:t>
            </a:r>
            <a:r>
              <a:rPr lang="fr-FR" sz="2000" b="1" i="1" dirty="0" smtClean="0"/>
              <a:t>speaker </a:t>
            </a:r>
            <a:r>
              <a:rPr lang="fr-FR" sz="2000" b="1" i="1" dirty="0" err="1" smtClean="0"/>
              <a:t>verification</a:t>
            </a:r>
            <a:r>
              <a:rPr lang="fr-FR" sz="2000" b="1" i="1" dirty="0" smtClean="0"/>
              <a:t> </a:t>
            </a:r>
            <a:r>
              <a:rPr lang="fr-FR" i="1" dirty="0" smtClean="0"/>
              <a:t>[Reynolds 2000]</a:t>
            </a:r>
            <a:r>
              <a:rPr lang="fr-FR" sz="2000" b="1" i="1" dirty="0" smtClean="0"/>
              <a:t> </a:t>
            </a:r>
            <a:r>
              <a:rPr lang="fr-FR" dirty="0"/>
              <a:t>(d=12, k=64</a:t>
            </a:r>
            <a:r>
              <a:rPr lang="fr-FR" dirty="0" smtClean="0"/>
              <a:t>)</a:t>
            </a:r>
            <a:endParaRPr lang="fr-F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EM on 300 000 </a:t>
            </a:r>
            <a:r>
              <a:rPr lang="fr-FR" sz="2000" dirty="0" err="1" smtClean="0">
                <a:solidFill>
                  <a:schemeClr val="tx1"/>
                </a:solidFill>
              </a:rPr>
              <a:t>vectors</a:t>
            </a:r>
            <a:r>
              <a:rPr lang="fr-FR" sz="2000" dirty="0" smtClean="0">
                <a:solidFill>
                  <a:schemeClr val="tx1"/>
                </a:solidFill>
              </a:rPr>
              <a:t> : </a:t>
            </a:r>
            <a:r>
              <a:rPr lang="fr-FR" sz="2000" b="1" dirty="0" smtClean="0">
                <a:solidFill>
                  <a:schemeClr val="tx1"/>
                </a:solidFill>
              </a:rPr>
              <a:t>29.53</a:t>
            </a: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20kB</a:t>
            </a:r>
            <a:r>
              <a:rPr lang="fr-FR" sz="2000" dirty="0" smtClean="0">
                <a:solidFill>
                  <a:schemeClr val="tx1"/>
                </a:solidFill>
              </a:rPr>
              <a:t> sketch </a:t>
            </a:r>
            <a:r>
              <a:rPr lang="fr-FR" sz="2000" dirty="0" err="1" smtClean="0">
                <a:solidFill>
                  <a:schemeClr val="tx1"/>
                </a:solidFill>
              </a:rPr>
              <a:t>computed</a:t>
            </a:r>
            <a:r>
              <a:rPr lang="fr-FR" sz="2000" dirty="0" smtClean="0">
                <a:solidFill>
                  <a:schemeClr val="tx1"/>
                </a:solidFill>
              </a:rPr>
              <a:t> on </a:t>
            </a:r>
            <a:r>
              <a:rPr lang="fr-FR" sz="2000" b="1" dirty="0" smtClean="0">
                <a:solidFill>
                  <a:schemeClr val="tx1"/>
                </a:solidFill>
              </a:rPr>
              <a:t>50GB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database</a:t>
            </a:r>
            <a:r>
              <a:rPr lang="fr-FR" sz="2000" dirty="0" smtClean="0">
                <a:solidFill>
                  <a:schemeClr val="tx1"/>
                </a:solidFill>
              </a:rPr>
              <a:t>: </a:t>
            </a:r>
            <a:r>
              <a:rPr lang="fr-FR" sz="2000" b="1" dirty="0">
                <a:solidFill>
                  <a:schemeClr val="tx1"/>
                </a:solidFill>
              </a:rPr>
              <a:t>28.96</a:t>
            </a:r>
          </a:p>
          <a:p>
            <a:endParaRPr lang="fr-FR" sz="1600" i="1" dirty="0" smtClean="0"/>
          </a:p>
          <a:p>
            <a:endParaRPr lang="fr-FR" sz="1600" i="1" dirty="0" smtClean="0"/>
          </a:p>
          <a:p>
            <a:endParaRPr lang="fr-FR" sz="1600" i="1" dirty="0"/>
          </a:p>
          <a:p>
            <a:endParaRPr lang="fr-FR" sz="1600" i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5188088" y="3125682"/>
            <a:ext cx="1537674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i="1" dirty="0" err="1" smtClean="0"/>
              <a:t>Faster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than</a:t>
            </a:r>
            <a:r>
              <a:rPr lang="fr-FR" sz="1600" i="1" dirty="0" smtClean="0"/>
              <a:t> EM</a:t>
            </a:r>
          </a:p>
          <a:p>
            <a:r>
              <a:rPr lang="fr-FR" sz="1600" i="1" dirty="0" smtClean="0"/>
              <a:t>(</a:t>
            </a:r>
            <a:r>
              <a:rPr lang="fr-FR" sz="1600" i="1" dirty="0" err="1" smtClean="0"/>
              <a:t>VLFeat’s</a:t>
            </a:r>
            <a:r>
              <a:rPr lang="fr-FR" sz="1600" i="1" dirty="0" smtClean="0"/>
              <a:t>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gmm</a:t>
            </a:r>
            <a:r>
              <a:rPr lang="fr-FR" sz="1600" i="1" dirty="0" smtClean="0"/>
              <a:t>)</a:t>
            </a:r>
            <a:endParaRPr lang="fr-FR" i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724996" y="3056911"/>
            <a:ext cx="257695" cy="209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36" y="5444584"/>
            <a:ext cx="1203951" cy="9210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80" y="5384770"/>
            <a:ext cx="926725" cy="92672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6190237" y="5863093"/>
            <a:ext cx="8295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82691" y="1102458"/>
            <a:ext cx="1467889" cy="2837082"/>
          </a:xfrm>
          <a:prstGeom prst="rect">
            <a:avLst/>
          </a:prstGeom>
          <a:solidFill>
            <a:srgbClr val="5B9BD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7" y="5365309"/>
            <a:ext cx="2957055" cy="10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2" grpId="0"/>
      <p:bldP spid="23" grpId="0" animBg="1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753" y="3972928"/>
            <a:ext cx="8910433" cy="22117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74567" y="824016"/>
            <a:ext cx="3125586" cy="286232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Mixture of stable </a:t>
            </a:r>
            <a:r>
              <a:rPr lang="fr-FR" sz="2000" b="1" dirty="0" err="1" smtClean="0"/>
              <a:t>dist</a:t>
            </a:r>
            <a:r>
              <a:rPr lang="fr-FR" sz="2000" b="1" dirty="0" smtClean="0"/>
              <a:t>.</a:t>
            </a:r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Audio Source </a:t>
            </a:r>
            <a:r>
              <a:rPr lang="fr-FR" dirty="0" err="1" smtClean="0"/>
              <a:t>separation</a:t>
            </a:r>
            <a:r>
              <a:rPr lang="fr-FR" dirty="0" smtClean="0"/>
              <a:t> </a:t>
            </a:r>
            <a:r>
              <a:rPr lang="fr-FR" sz="2800" dirty="0" smtClean="0"/>
              <a:t>[Keriven et al 2018]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Nicolas Keriven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1" y="1248209"/>
            <a:ext cx="2936641" cy="237259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99258" y="4105957"/>
            <a:ext cx="3125586" cy="169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i="1" dirty="0" smtClean="0"/>
              <a:t>Application</a:t>
            </a:r>
            <a:r>
              <a:rPr lang="fr-FR" sz="2000" b="1" i="1" dirty="0" smtClean="0"/>
              <a:t>: audio source </a:t>
            </a:r>
            <a:r>
              <a:rPr lang="fr-FR" sz="2000" b="1" i="1" dirty="0" err="1" smtClean="0"/>
              <a:t>separation</a:t>
            </a:r>
            <a:endParaRPr lang="fr-FR" sz="2000" b="1" i="1" dirty="0"/>
          </a:p>
          <a:p>
            <a:r>
              <a:rPr lang="fr-FR" sz="2000" b="1" dirty="0" smtClean="0"/>
              <a:t>Model</a:t>
            </a:r>
            <a:r>
              <a:rPr lang="fr-FR" sz="2000" dirty="0" smtClean="0"/>
              <a:t>: </a:t>
            </a:r>
            <a:r>
              <a:rPr lang="fr-FR" sz="2000" dirty="0" err="1" smtClean="0"/>
              <a:t>hybrid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rank-1 alpha-stable and </a:t>
            </a:r>
            <a:r>
              <a:rPr lang="fr-FR" sz="2000" dirty="0" err="1"/>
              <a:t>G</a:t>
            </a:r>
            <a:r>
              <a:rPr lang="fr-FR" sz="2000" dirty="0" err="1" smtClean="0"/>
              <a:t>aussian</a:t>
            </a:r>
            <a:r>
              <a:rPr lang="fr-FR" sz="2000" dirty="0" smtClean="0"/>
              <a:t> noise…</a:t>
            </a:r>
            <a:endParaRPr lang="fr-FR" sz="1600" dirty="0" smtClean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87" y="4620020"/>
            <a:ext cx="5693778" cy="106022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77" y="1248209"/>
            <a:ext cx="3220323" cy="23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Application 2: Online change point </a:t>
            </a:r>
            <a:r>
              <a:rPr lang="fr-FR" sz="2800" dirty="0" err="1" smtClean="0"/>
              <a:t>detection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8/9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12/10/2017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6854" y="1134396"/>
            <a:ext cx="8324226" cy="50056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Online change point </a:t>
            </a:r>
            <a:r>
              <a:rPr lang="fr-FR" sz="2400" b="1" dirty="0" err="1" smtClean="0"/>
              <a:t>detection</a:t>
            </a:r>
            <a:r>
              <a:rPr lang="fr-FR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detect</a:t>
            </a:r>
            <a:r>
              <a:rPr lang="fr-FR" sz="2400" dirty="0" smtClean="0"/>
              <a:t> </a:t>
            </a:r>
            <a:r>
              <a:rPr lang="fr-FR" sz="2400" b="1" i="1" dirty="0" smtClean="0"/>
              <a:t>abrupt variations</a:t>
            </a:r>
            <a:r>
              <a:rPr lang="fr-FR" sz="2400" b="1" dirty="0" smtClean="0"/>
              <a:t> </a:t>
            </a:r>
            <a:r>
              <a:rPr lang="fr-FR" sz="2400" dirty="0" smtClean="0"/>
              <a:t>in a </a:t>
            </a:r>
            <a:r>
              <a:rPr lang="fr-FR" sz="2400" dirty="0" err="1" smtClean="0"/>
              <a:t>stream</a:t>
            </a:r>
            <a:r>
              <a:rPr lang="fr-FR" sz="2400" dirty="0" smtClean="0"/>
              <a:t> of data, by </a:t>
            </a:r>
            <a:r>
              <a:rPr lang="fr-FR" sz="2400" dirty="0" err="1" smtClean="0"/>
              <a:t>comparing</a:t>
            </a:r>
            <a:r>
              <a:rPr lang="fr-FR" sz="2400" dirty="0" smtClean="0"/>
              <a:t> </a:t>
            </a:r>
            <a:r>
              <a:rPr lang="fr-FR" sz="2400" dirty="0" err="1" smtClean="0"/>
              <a:t>two</a:t>
            </a:r>
            <a:r>
              <a:rPr lang="fr-FR" sz="2400" dirty="0" smtClean="0"/>
              <a:t> sketches.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Help </a:t>
            </a:r>
            <a:r>
              <a:rPr lang="fr-FR" sz="2400" dirty="0" err="1" smtClean="0"/>
              <a:t>detecting</a:t>
            </a:r>
            <a:r>
              <a:rPr lang="fr-FR" sz="2400" dirty="0" smtClean="0"/>
              <a:t> </a:t>
            </a:r>
            <a:r>
              <a:rPr lang="fr-FR" sz="2400" dirty="0" err="1" smtClean="0"/>
              <a:t>extreme</a:t>
            </a:r>
            <a:r>
              <a:rPr lang="fr-FR" sz="2400" dirty="0" smtClean="0"/>
              <a:t> </a:t>
            </a:r>
            <a:r>
              <a:rPr lang="fr-FR" sz="2400" dirty="0" err="1" smtClean="0"/>
              <a:t>events</a:t>
            </a:r>
            <a:r>
              <a:rPr lang="fr-FR" sz="2400" dirty="0" smtClean="0"/>
              <a:t>, or </a:t>
            </a:r>
            <a:r>
              <a:rPr lang="fr-FR" sz="2400" dirty="0" err="1" smtClean="0"/>
              <a:t>selecting</a:t>
            </a:r>
            <a:r>
              <a:rPr lang="fr-FR" sz="2400" dirty="0" smtClean="0"/>
              <a:t> </a:t>
            </a:r>
            <a:r>
              <a:rPr lang="fr-FR" sz="2400" dirty="0" err="1" smtClean="0"/>
              <a:t>which</a:t>
            </a:r>
            <a:r>
              <a:rPr lang="fr-FR" sz="2400" dirty="0" smtClean="0"/>
              <a:t> data to store (segmentation)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Applications in: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Video</a:t>
            </a:r>
            <a:r>
              <a:rPr lang="fr-FR" sz="2400" dirty="0" smtClean="0"/>
              <a:t>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Seismic</a:t>
            </a:r>
            <a:r>
              <a:rPr lang="fr-FR" sz="2400" dirty="0" smtClean="0"/>
              <a:t>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Speech </a:t>
            </a:r>
            <a:r>
              <a:rPr lang="fr-FR" sz="2400" dirty="0" err="1" smtClean="0"/>
              <a:t>detection</a:t>
            </a:r>
            <a:endParaRPr lang="fr-FR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536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952,3809"/>
  <p:tag name="LATEXADDIN" val="\documentclass{article}&#10;\usepackage{amsmath}&#10;\pagestyle{empty}&#10;\begin{document}&#10;&#10;$\ldots,~ x_i,~ x_{i+1},~ \ldots$&#10;&#10;&#10;\end{document}"/>
  <p:tag name="IGUANATEXSIZE" val="20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76,49047"/>
  <p:tag name="LATEXADDIN" val="\documentclass{article}&#10;\usepackage{amsmath}&#10;\pagestyle{empty}&#10;\begin{document}&#10;&#10;$\Phi$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03,4871"/>
  <p:tag name="LATEXADDIN" val="\documentclass{article}&#10;\usepackage{amsmath}&#10;\pagestyle{empty}&#10;\begin{document}&#10;&#10;$X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89,8762"/>
  <p:tag name="LATEXADDIN" val="\documentclass{article}&#10;\usepackage{amsmath}&#10;\usepackage{color}&#10;\pagestyle{empty}&#10;\begin{document}&#10;&#10;$S_i \leftarrow S_{i-1} + {\color{red} \Phi(}x_i{\color{red})}$&#10;&#10;&#10;\end{document}"/>
  <p:tag name="IGUANATEXSIZE" val="20"/>
  <p:tag name="IGUANATEXCURSOR" val="12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853,3933"/>
  <p:tag name="LATEXADDIN" val="\documentclass{article}&#10;\usepackage{amsmath}&#10;\usepackage{amssymb}&#10;\usepackage{color}&#10;\pagestyle{empty}&#10;\begin{document}&#10;&#10;$\frac{1}{n}S_n \approx \mathbb{E}({\color{red}\Phi (}X{\color{red})})$&#10;&#10;&#10;\end{document}"/>
  <p:tag name="IGUANATEXSIZE" val="20"/>
  <p:tag name="IGUANATEXCURSOR" val="13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6,1754"/>
  <p:tag name="LATEXADDIN" val="\documentclass{article}&#10;\usepackage{amsmath}&#10;\usepackage{amssymb}&#10;\pagestyle{empty}&#10;\begin{document}&#10;&#10;${\mathbf{z}} \approx {\mathbb{E}}\Phi(X)$&#10;&#10;&#10;\end{document}"/>
  <p:tag name="IGUANATEXSIZE" val="20"/>
  <p:tag name="IGUANATEXCURSOR" val="12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03,4871"/>
  <p:tag name="LATEXADDIN" val="\documentclass{article}&#10;\usepackage{amsmath}&#10;\pagestyle{empty}&#10;\begin{document}&#10;&#10;$X$&#10;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804,6495"/>
  <p:tag name="LATEXADDIN" val="\documentclass{article}&#10;\usepackage{amsmath}&#10;\pagestyle{empty}&#10;\begin{document}&#10;&#10;$S_i \leftarrow S_{i-1} + x_i$&#10;&#10;&#10;\end{document}"/>
  <p:tag name="IGUANATEXSIZE" val="20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$\Phi(X)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89,8762"/>
  <p:tag name="LATEXADDIN" val="\documentclass{article}&#10;\usepackage{amsmath}&#10;\usepackage{color}&#10;\pagestyle{empty}&#10;\begin{document}&#10;&#10;$S_i \leftarrow S_{i-1} + {\color{red}\Phi}(x_i)$&#10;&#10;&#10;\end{document}"/>
  <p:tag name="IGUANATEXSIZE" val="20"/>
  <p:tag name="IGUANATEXCURSOR" val="14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794,1507"/>
  <p:tag name="LATEXADDIN" val="\documentclass{article}&#10;\usepackage{amsmath}&#10;\usepackage{color}&#10;\pagestyle{empty}&#10;\begin{document}&#10;&#10;$S \leftarrow S +  \Phi(x_i)$&#10;&#10;&#10;\end{document}"/>
  <p:tag name="IGUANATEXSIZE" val="20"/>
  <p:tag name="IGUANATEXCURSOR" val="12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666,6667"/>
  <p:tag name="LATEXADDIN" val="\documentclass{article}&#10;\usepackage{amsmath}&#10;\usepackage{amssymb}&#10;\pagestyle{empty}&#10;\begin{document}&#10;&#10;$\frac{1}{n}S_n \approx \mathbb{E}(X)$&#10;&#10;&#10;\end{document}"/>
  <p:tag name="IGUANATEXSIZE" val="20"/>
  <p:tag name="IGUANATEXCURSOR" val="11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93,7008"/>
  <p:tag name="LATEXADDIN" val="\documentclass{article}&#10;\usepackage{amsmath}&#10;\pagestyle{empty}&#10;\begin{document}&#10;&#10;dim.$(x)$&#10;&#10;&#10;\end{document}"/>
  <p:tag name="IGUANATEXSIZE" val="20"/>
  <p:tag name="IGUANATEXCURSOR" val="9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442,4447"/>
  <p:tag name="LATEXADDIN" val="\documentclass{article}&#10;\usepackage{amsmath}&#10;\pagestyle{empty}&#10;\begin{document}&#10;&#10;addition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804,6495"/>
  <p:tag name="LATEXADDIN" val="\documentclass{article}&#10;\usepackage{amsmath}&#10;\pagestyle{empty}&#10;\begin{document}&#10;&#10;$S_i \leftarrow S_{i-1} + x_i$&#10;&#10;&#10;\end{document}"/>
  <p:tag name="IGUANATEXSIZE" val="20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952,3809"/>
  <p:tag name="LATEXADDIN" val="\documentclass{article}&#10;\usepackage{amsmath}&#10;\pagestyle{empty}&#10;\begin{document}&#10;&#10;$\ldots,~ x_i,~ x_{i+1},~ \ldots$&#10;&#10;&#10;\end{document}"/>
  <p:tag name="IGUANATEXSIZE" val="20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12,4484"/>
  <p:tag name="LATEXADDIN" val="\documentclass{article}&#10;\usepackage{amsmath}&#10;\usepackage{color}&#10;\pagestyle{empty}&#10;\begin{document}&#10;&#10;dim.$({\Phi})$&#10;&#10;&#10;\end{document}"/>
  <p:tag name="IGUANATEXSIZE" val="20"/>
  <p:tag name="IGUANATEXCURSOR" val="10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857,8928"/>
  <p:tag name="LATEXADDIN" val="\documentclass{article}&#10;\usepackage{amsmath}&#10;\usepackage{color}&#10;\usepackage{amssymb}&#10;\pagestyle{empty}&#10;\begin{document}&#10;&#10;{\color{red} computing $\Phi(x)$}&#10;&#10;&#10;\end{document}"/>
  <p:tag name="IGUANATEXSIZE" val="20"/>
  <p:tag name="IGUANATEXCURSOR" val="15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285,339"/>
  <p:tag name="LATEXADDIN" val="\documentclass{article}&#10;\usepackage{amsmath}&#10;\usepackage{amssymb}&#10;\usepackage{color}&#10;\pagestyle{empty}&#10;\begin{document}&#10;&#10;{\color{red}computing $\Phi(x) = \mathcal{O}(1)$}&#10;&#10;&#10;\end{document}"/>
  <p:tag name="IGUANATEXSIZE" val="20"/>
  <p:tag name="IGUANATEXCURSOR" val="15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18348</TotalTime>
  <Words>664</Words>
  <Application>Microsoft Office PowerPoint</Application>
  <PresentationFormat>Affichage à l'écran (4:3)</PresentationFormat>
  <Paragraphs>184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Thème Office</vt:lpstr>
      <vt:lpstr>Conception personnalisée</vt:lpstr>
      <vt:lpstr>Online sketches with random features</vt:lpstr>
      <vt:lpstr>Online sketches</vt:lpstr>
      <vt:lpstr>A very simple example</vt:lpstr>
      <vt:lpstr>Random features</vt:lpstr>
      <vt:lpstr>Application 1: Sketch clustering</vt:lpstr>
      <vt:lpstr>Result: Compressive k-means [Keriven et al 2017]</vt:lpstr>
      <vt:lpstr>Gaussian mixture models</vt:lpstr>
      <vt:lpstr>Audio Source separation [Keriven et al 2018]</vt:lpstr>
      <vt:lpstr>Application 2: Online change point detection</vt:lpstr>
      <vt:lpstr>Application 2: Online change point detection</vt:lpstr>
      <vt:lpstr>Conclusion</vt:lpstr>
      <vt:lpstr>Thank you !</vt:lpstr>
    </vt:vector>
  </TitlesOfParts>
  <Company>INRIA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Keriven</dc:creator>
  <cp:lastModifiedBy>Nicolas Keriven</cp:lastModifiedBy>
  <cp:revision>1002</cp:revision>
  <cp:lastPrinted>2017-10-06T13:20:15Z</cp:lastPrinted>
  <dcterms:created xsi:type="dcterms:W3CDTF">2016-11-08T13:17:02Z</dcterms:created>
  <dcterms:modified xsi:type="dcterms:W3CDTF">2018-04-05T15:30:22Z</dcterms:modified>
</cp:coreProperties>
</file>